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74" r:id="rId3"/>
    <p:sldId id="261" r:id="rId4"/>
    <p:sldId id="264" r:id="rId5"/>
    <p:sldId id="367" r:id="rId6"/>
    <p:sldId id="369" r:id="rId7"/>
    <p:sldId id="371" r:id="rId8"/>
    <p:sldId id="384" r:id="rId9"/>
    <p:sldId id="373" r:id="rId10"/>
    <p:sldId id="387" r:id="rId11"/>
    <p:sldId id="386" r:id="rId12"/>
    <p:sldId id="388" r:id="rId13"/>
    <p:sldId id="389" r:id="rId14"/>
    <p:sldId id="390" r:id="rId15"/>
    <p:sldId id="391" r:id="rId16"/>
    <p:sldId id="392" r:id="rId17"/>
    <p:sldId id="394" r:id="rId18"/>
    <p:sldId id="375" r:id="rId19"/>
    <p:sldId id="507" r:id="rId20"/>
    <p:sldId id="508" r:id="rId21"/>
    <p:sldId id="509" r:id="rId22"/>
    <p:sldId id="512" r:id="rId23"/>
    <p:sldId id="359" r:id="rId24"/>
    <p:sldId id="385" r:id="rId25"/>
    <p:sldId id="311" r:id="rId26"/>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EF8"/>
    <a:srgbClr val="F8A11F"/>
    <a:srgbClr val="4472C4"/>
    <a:srgbClr val="2B73E9"/>
    <a:srgbClr val="DBEAF6"/>
    <a:srgbClr val="3333B3"/>
    <a:srgbClr val="6BAA41"/>
    <a:srgbClr val="262686"/>
    <a:srgbClr val="B9402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6" autoAdjust="0"/>
    <p:restoredTop sz="73927" autoAdjust="0"/>
  </p:normalViewPr>
  <p:slideViewPr>
    <p:cSldViewPr snapToGrid="0">
      <p:cViewPr varScale="1">
        <p:scale>
          <a:sx n="107" d="100"/>
          <a:sy n="107" d="100"/>
        </p:scale>
        <p:origin x="176" y="28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488590-B6CC-5B9E-27D1-4E782B7C52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Date Placeholder 2">
            <a:extLst>
              <a:ext uri="{FF2B5EF4-FFF2-40B4-BE49-F238E27FC236}">
                <a16:creationId xmlns:a16="http://schemas.microsoft.com/office/drawing/2014/main" id="{6781DA93-2AB5-B76D-ED4C-49AE499E08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D7C103-ADF2-4769-AB2E-CF5FB07F44EB}" type="datetimeFigureOut">
              <a:rPr lang="ca-ES" smtClean="0"/>
              <a:t>26/8/25</a:t>
            </a:fld>
            <a:endParaRPr lang="ca-ES"/>
          </a:p>
        </p:txBody>
      </p:sp>
      <p:sp>
        <p:nvSpPr>
          <p:cNvPr id="4" name="Footer Placeholder 3">
            <a:extLst>
              <a:ext uri="{FF2B5EF4-FFF2-40B4-BE49-F238E27FC236}">
                <a16:creationId xmlns:a16="http://schemas.microsoft.com/office/drawing/2014/main" id="{E2A7DCDB-BD9D-A1C6-F3A5-DBBF3F4E1B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5" name="Slide Number Placeholder 4">
            <a:extLst>
              <a:ext uri="{FF2B5EF4-FFF2-40B4-BE49-F238E27FC236}">
                <a16:creationId xmlns:a16="http://schemas.microsoft.com/office/drawing/2014/main" id="{4E69509E-D241-B263-F72C-76998F3A8B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3B6E1C-DBAC-4B9E-B743-4CC622D5C5E0}" type="slidenum">
              <a:rPr lang="ca-ES" smtClean="0"/>
              <a:t>‹#›</a:t>
            </a:fld>
            <a:endParaRPr lang="ca-ES"/>
          </a:p>
        </p:txBody>
      </p:sp>
    </p:spTree>
    <p:extLst>
      <p:ext uri="{BB962C8B-B14F-4D97-AF65-F5344CB8AC3E}">
        <p14:creationId xmlns:p14="http://schemas.microsoft.com/office/powerpoint/2010/main" val="407868173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6T07:26:49.842"/>
    </inkml:context>
    <inkml:brush xml:id="br0">
      <inkml:brushProperty name="width" value="0.05" units="cm"/>
      <inkml:brushProperty name="height" value="0.05" units="cm"/>
      <inkml:brushProperty name="color" value="#66CC00"/>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6T07:26:15.411"/>
    </inkml:context>
    <inkml:brush xml:id="br0">
      <inkml:brushProperty name="width" value="0.05" units="cm"/>
      <inkml:brushProperty name="height" value="0.05" units="cm"/>
      <inkml:brushProperty name="color" value="#66CC00"/>
    </inkml:brush>
  </inkml:definitions>
  <inkml:trace contextRef="#ctx0" brushRef="#br0">1 432 24575,'13'10'0,"3"3"0,8 9 0,1 4 0,-1-2 0,-5-3 0,-4-6 0,-3-3 0,-1-3 0,0 0 0,-3 0 0,0-2 0,-2-2 0,0 0 0,-2 1 0,0 2 0,0 0 0,0 1 0,3 0 0,-2 0 0,1-2 0,0-1 0,0-2 0,0 0 0,-2 1 0,-1-1 0,-1 2 0,2 0 0,2 0 0,-1 0 0,1-2 0,-2 1 0,-1 0 0,2 0 0,-1 0 0,2-1 0,0 0 0,1 0 0,-1 1 0,1-1 0,-1-1 0,-1 1 0,1-2 0,0 0 0,-2-2 0,0-6 0,-2-2 0,-2-2 0,2-2 0,2-1 0,2-6 0,3-7 0,1-4 0,3-5 0,6-4 0,4-5 0,6-1 0,3-1 0,2 0 0,3-1 0,4-4 0,-1 5 0,-1 1 0,-4 4 0,-7 5 0,-6 5 0,-4 8 0,-3 5 0,0 5 0,-1 1 0,-2 2 0,0 2 0,-2 1 0,-1 2 0,0 2 0,-5 1 0,0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6T07:26:26.348"/>
    </inkml:context>
    <inkml:brush xml:id="br0">
      <inkml:brushProperty name="width" value="0.05" units="cm"/>
      <inkml:brushProperty name="height" value="0.05" units="cm"/>
      <inkml:brushProperty name="color" value="#66CC00"/>
    </inkml:brush>
  </inkml:definitions>
  <inkml:trace contextRef="#ctx0" brushRef="#br0">0 364 24575,'0'23'0,"3"-3"0,7 10 0,4-3 0,4 2 0,-1-2 0,-4-6 0,0 3 0,0-2 0,3 2 0,1 1 0,1-1 0,-2-3 0,-1 2 0,-3-6 0,1 0 0,-2-2 0,-2-3 0,0-2 0,-2-1 0,-2-3 0,-1-1 0,0 1 0,0 0 0,0 1 0,2-3 0,1-2 0,0-2 0,-1-3 0,0-10 0,-1-6 0,-1-3 0,1-1 0,-1 5 0,2 0 0,2 1 0,1 3 0,0-1 0,0 1 0,2 0 0,0 0 0,1 0 0,1-3 0,-1 0 0,2-2 0,0 1 0,1 1 0,0-1 0,-1 3 0,1 0 0,-1 3 0,-2 2 0,2 1 0,-2 0 0,-1-1 0,0-1 0,-2 2 0,-1 0 0,0 2 0,-1 1 0,0 0 0,2 1 0,0 2 0,0 2 0,0-2 0,0-1 0,-3-2 0,-1 0 0,-1 1 0,0 1 0,1 0 0,-3-3 0,2 1 0,-1-3 0,1 1 0,1 0 0,0 1 0,3-2 0,0-2 0,0 0 0,1 0 0,0 2 0,0-1 0,0-1 0,-2 0 0,0 1 0,0 1 0,-2 2 0,1-1 0,1 0 0,-2-1 0,1 2 0,-2 2 0,0 1 0,0 1 0,-1-2 0,1 1 0,1-3 0,1 2 0,-2-1 0,2 1 0,-2 1 0,0-2 0,1 2 0,1-2 0,2 0 0,0-1 0,1-1 0,-1 1 0,-1 1 0,-1 1 0,-1 1 0,-1-2 0,2-1 0,0 0 0,0 2 0,-1 1 0,1 2 0,-3 0 0,1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5:15:45.565"/>
    </inkml:context>
    <inkml:brush xml:id="br0">
      <inkml:brushProperty name="width" value="0.05" units="cm"/>
      <inkml:brushProperty name="height" value="0.05" units="cm"/>
      <inkml:brushProperty name="color" value="#E71224"/>
    </inkml:brush>
  </inkml:definitions>
  <inkml:trace contextRef="#ctx0" brushRef="#br0">132 309 24575,'81'-74'0,"-59"56"0,0 0 0,-2-1 0,0-1 0,-2-1 0,0-1 0,19-30 0,-13-10 0,-21 60 0,-1 9 0,-2 12 0,-22 105 0,2-14 0,16-79 0,-14 57 0,13-71 0,2 0 0,-1 1 0,2 0 0,0 0 0,2 28 0,0-30 0,-1-1 0,-4 24 0,4-32 0,-1-1 0,0 0 0,1 1 0,-2-1 0,1 0 0,-1 0 0,0-1 0,-7 11 0,9-15 0,-1 1 0,0-1 0,0 1 0,0-1 0,0 0 0,0 1 0,-1-1 0,1 0 0,0-1 0,0 1 0,-1 0 0,1-1 0,-1 1 0,1-1 0,-5 0 0,-42-1 0,32 0 0,-164 0 0,279 0 0,107 3 0,-150 3 0,38 2 0,-13 5-1365,-70-12-5461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5:15:49.999"/>
    </inkml:context>
    <inkml:brush xml:id="br0">
      <inkml:brushProperty name="width" value="0.05" units="cm"/>
      <inkml:brushProperty name="height" value="0.05" units="cm"/>
      <inkml:brushProperty name="color" value="#E71224"/>
    </inkml:brush>
  </inkml:definitions>
  <inkml:trace contextRef="#ctx0" brushRef="#br0">4 131 24575,'-1'-30'0,"0"22"0,0 0 0,1-1 0,0 0 0,0 1 0,1-1 0,3-14 0,-2 21 0,-1 1 0,0-1 0,0 0 0,0 1 0,1-1 0,-1 1 0,1-1 0,-1 1 0,1 0 0,-1 0 0,1-1 0,0 1 0,0 0 0,0 1 0,-1-1 0,1 0 0,0 0 0,0 1 0,0-1 0,0 1 0,4-1 0,6 0 0,-1 0 0,19 1 0,-21 0 0,-1 1 0,0-1 0,0 1 0,0 0 0,-1 1 0,1 0 0,0 0 0,-1 0 0,0 1 0,1 0 0,-1 1 0,0 0 0,-1 0 0,1 0 0,-1 1 0,0 0 0,10 10 0,4 3 0,-1 1 0,29 38 0,-41-47 0,0 1 0,-1 0 0,0 0 0,-1 0 0,0 1 0,-1 0 0,0 0 0,2 15 0,-3-8 0,6 25 0,-2 1 0,1 75 0,-7-116 0,-1 0 0,0 0 0,0 0 0,0 1 0,-1-1 0,0 0 0,0 0 0,0 0 0,0 0 0,0 0 0,-1 0 0,0 0 0,0 0 0,0 0 0,0-1 0,0 1 0,-1-1 0,0 0 0,-4 5 0,4-5 0,-1-1 0,1 1 0,0-1 0,-1 0 0,0 0 0,1 0 0,-1 0 0,0-1 0,0 1 0,0-1 0,0 0 0,0-1 0,-8 2 0,-5-2 0,1 0 0,-20-3 0,30 3 0,1-1 0,0 1 0,0-1 0,0 0 0,0 0 0,1-1 0,-1 1 0,0-1 0,1 0 0,-1 0 0,1-1 0,0 1 0,0-1 0,0 0 0,0 0 0,1-1 0,-1 1 0,1-1 0,-1 1 0,1-1 0,1 0 0,-1-1 0,0 1 0,1 0 0,0-1 0,0 1 0,0-1 0,1 1 0,-1-1 0,1 0 0,0 0 0,1 0 0,-1 0 0,1-7 0,0 6 0,0 0 0,0 0 0,0 0 0,0 0 0,1 0 0,0 0 0,3-10 0,-3 14 0,0 0 0,0 1 0,0-1 0,0 0 0,1 1 0,-1-1 0,0 1 0,1 0 0,-1-1 0,1 1 0,-1 0 0,1 0 0,-1 0 0,1 0 0,0 0 0,0 0 0,-1 1 0,1-1 0,0 0 0,0 1 0,0 0 0,0-1 0,0 1 0,0 0 0,2 0 0,7 1 0,0 0 0,1 0 0,-1 2 0,0-1 0,0 1 0,-1 1 0,1 0 0,-1 0 0,14 9 0,12 3 0,5 1 0,55 32 0,-74-33 0,0 0 0,-1 2 0,-1 1 0,22 26 0,-13-15 0,-11-3 279,-16-24-396,0 0 0,0 1-1,0-1 1,0 0-1,0 0 1,0 0-1,1-1 1,-1 1-1,1-1 1,0 1-1,0-1 1,0 0-1,5 3 1,0-3-6709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5:15:56.01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9T05:16:04.135"/>
    </inkml:context>
    <inkml:brush xml:id="br0">
      <inkml:brushProperty name="width" value="0.05" units="cm"/>
      <inkml:brushProperty name="height" value="0.05" units="cm"/>
      <inkml:brushProperty name="color" value="#E71224"/>
    </inkml:brush>
  </inkml:definitions>
  <inkml:trace contextRef="#ctx0" brushRef="#br0">0 48 24575,'5'-5'0,"1"1"0,-1-1 0,1 1 0,-1 0 0,1 0 0,1 0 0,-1 1 0,0 0 0,1 0 0,10-2 0,-13 4 0,0 0 0,1 0 0,-1 1 0,0 0 0,1 0 0,-1 0 0,0 0 0,1 1 0,-1 0 0,0 0 0,0 0 0,1 0 0,-1 0 0,0 1 0,0 0 0,0 0 0,-1 0 0,6 4 0,-4-2 0,0 0 0,0 0 0,0 1 0,0 0 0,-1 0 0,0 0 0,0 0 0,5 10 0,-2-1 0,-1 0 0,6 25 0,-11-38 0,2 8 0,-1 0 0,1 0 0,-1 1 0,-1-1 0,1 12 0,-2-18 0,-1 0 0,1 0 0,0-1 0,-1 1 0,0 0 0,1 0 0,-1-1 0,0 1 0,-1-1 0,1 1 0,0-1 0,-1 1 0,1-1 0,-1 0 0,0 0 0,0 0 0,1 0 0,-2 0 0,1 0 0,0 0 0,0 0 0,-4 1 0,-16 11 0,14-8 0,-1-1 0,0 1 0,0-2 0,0 1 0,-1-1 0,0-1 0,0 1 0,-11 1 0,0-1 0,16-1 0,15 0 0,6-3 0,1-1 0,-1-1 0,1 0 0,-1-1 0,24-7 0,-25 5 0,1 2 0,-1-1 0,1 2 0,0 0 0,0 1 0,20 1 0,-31 0 0,-1 1 0,0 1 0,0-1 0,1 0 0,-1 1 0,-1 0 0,1 0 0,0 0 0,0 1 0,-1-1 0,1 1 0,-1 0 0,0 0 0,0 0 0,0 0 0,0 0 0,0 1 0,3 5 0,2 5 0,0 1 0,-1-1 0,8 25 0,-12-24 0,0 0 0,-1 0 0,0 1 0,-2-1 0,1 0 0,-2 1 0,-2 17 0,2-30 0,1 1 0,-1-1 0,0 1 0,0-1 0,0 0 0,0 1 0,0-1 0,-1 0 0,1 0 0,-1 0 0,0 0 0,0 0 0,0 0 0,-1-1 0,-2 4 0,1-3 0,-1 1 0,0-1 0,0 0 0,0 0 0,0 0 0,0-1 0,-1 1 0,-7 1 0,-5 0 0,0-1 0,0 0 0,-1-1 0,-29-1 0,28-1 0,8 0 0,0 1 0,0-2 0,1 0 0,-1 0 0,0-1 0,1 0 0,-1-1 0,1 0 0,-15-7 0,7 1-1365,11 6-5461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4D404-76C2-419E-8F75-51FD61296AEF}" type="datetimeFigureOut">
              <a:rPr lang="ca-ES" smtClean="0"/>
              <a:t>26/8/25</a:t>
            </a:fld>
            <a:endParaRPr lang="ca-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FA720-E054-41FD-9DE2-1C75F1908CCE}" type="slidenum">
              <a:rPr lang="ca-ES" smtClean="0"/>
              <a:t>‹#›</a:t>
            </a:fld>
            <a:endParaRPr lang="ca-ES"/>
          </a:p>
        </p:txBody>
      </p:sp>
    </p:spTree>
    <p:extLst>
      <p:ext uri="{BB962C8B-B14F-4D97-AF65-F5344CB8AC3E}">
        <p14:creationId xmlns:p14="http://schemas.microsoft.com/office/powerpoint/2010/main" val="236308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b="0" dirty="0"/>
          </a:p>
        </p:txBody>
      </p:sp>
      <p:sp>
        <p:nvSpPr>
          <p:cNvPr id="4" name="Slide Number Placeholder 3"/>
          <p:cNvSpPr>
            <a:spLocks noGrp="1"/>
          </p:cNvSpPr>
          <p:nvPr>
            <p:ph type="sldNum" sz="quarter" idx="5"/>
          </p:nvPr>
        </p:nvSpPr>
        <p:spPr/>
        <p:txBody>
          <a:bodyPr/>
          <a:lstStyle/>
          <a:p>
            <a:fld id="{A9BFA720-E054-41FD-9DE2-1C75F1908CCE}" type="slidenum">
              <a:rPr lang="ca-ES" smtClean="0"/>
              <a:t>1</a:t>
            </a:fld>
            <a:endParaRPr lang="ca-ES"/>
          </a:p>
        </p:txBody>
      </p:sp>
    </p:spTree>
    <p:extLst>
      <p:ext uri="{BB962C8B-B14F-4D97-AF65-F5344CB8AC3E}">
        <p14:creationId xmlns:p14="http://schemas.microsoft.com/office/powerpoint/2010/main" val="145293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a-ES" dirty="0"/>
          </a:p>
        </p:txBody>
      </p:sp>
      <p:sp>
        <p:nvSpPr>
          <p:cNvPr id="4" name="Slide Number Placeholder 3"/>
          <p:cNvSpPr>
            <a:spLocks noGrp="1"/>
          </p:cNvSpPr>
          <p:nvPr>
            <p:ph type="sldNum" sz="quarter" idx="5"/>
          </p:nvPr>
        </p:nvSpPr>
        <p:spPr/>
        <p:txBody>
          <a:bodyPr/>
          <a:lstStyle/>
          <a:p>
            <a:fld id="{A9BFA720-E054-41FD-9DE2-1C75F1908CCE}" type="slidenum">
              <a:rPr lang="ca-ES" smtClean="0"/>
              <a:t>2</a:t>
            </a:fld>
            <a:endParaRPr lang="ca-ES"/>
          </a:p>
        </p:txBody>
      </p:sp>
    </p:spTree>
    <p:extLst>
      <p:ext uri="{BB962C8B-B14F-4D97-AF65-F5344CB8AC3E}">
        <p14:creationId xmlns:p14="http://schemas.microsoft.com/office/powerpoint/2010/main" val="214245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Z" dirty="0"/>
          </a:p>
        </p:txBody>
      </p:sp>
      <p:sp>
        <p:nvSpPr>
          <p:cNvPr id="4" name="Slide Number Placeholder 3"/>
          <p:cNvSpPr>
            <a:spLocks noGrp="1"/>
          </p:cNvSpPr>
          <p:nvPr>
            <p:ph type="sldNum" sz="quarter" idx="5"/>
          </p:nvPr>
        </p:nvSpPr>
        <p:spPr/>
        <p:txBody>
          <a:bodyPr/>
          <a:lstStyle/>
          <a:p>
            <a:fld id="{A9BFA720-E054-41FD-9DE2-1C75F1908CCE}" type="slidenum">
              <a:rPr lang="ca-ES" smtClean="0"/>
              <a:t>8</a:t>
            </a:fld>
            <a:endParaRPr lang="ca-ES"/>
          </a:p>
        </p:txBody>
      </p:sp>
    </p:spTree>
    <p:extLst>
      <p:ext uri="{BB962C8B-B14F-4D97-AF65-F5344CB8AC3E}">
        <p14:creationId xmlns:p14="http://schemas.microsoft.com/office/powerpoint/2010/main" val="232226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Z" dirty="0"/>
          </a:p>
        </p:txBody>
      </p:sp>
      <p:sp>
        <p:nvSpPr>
          <p:cNvPr id="4" name="Slide Number Placeholder 3"/>
          <p:cNvSpPr>
            <a:spLocks noGrp="1"/>
          </p:cNvSpPr>
          <p:nvPr>
            <p:ph type="sldNum" sz="quarter" idx="5"/>
          </p:nvPr>
        </p:nvSpPr>
        <p:spPr/>
        <p:txBody>
          <a:bodyPr/>
          <a:lstStyle/>
          <a:p>
            <a:fld id="{A9BFA720-E054-41FD-9DE2-1C75F1908CCE}" type="slidenum">
              <a:rPr lang="ca-ES" smtClean="0"/>
              <a:t>15</a:t>
            </a:fld>
            <a:endParaRPr lang="ca-ES"/>
          </a:p>
        </p:txBody>
      </p:sp>
    </p:spTree>
    <p:extLst>
      <p:ext uri="{BB962C8B-B14F-4D97-AF65-F5344CB8AC3E}">
        <p14:creationId xmlns:p14="http://schemas.microsoft.com/office/powerpoint/2010/main" val="15643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2C32B-69AA-1784-2F2C-0FE5AA96A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71BD0-F681-B7DB-D44E-0DEA82D18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FD4E94-57D6-0661-31D8-83BFE9908566}"/>
              </a:ext>
            </a:extLst>
          </p:cNvPr>
          <p:cNvSpPr>
            <a:spLocks noGrp="1"/>
          </p:cNvSpPr>
          <p:nvPr>
            <p:ph type="body" idx="1"/>
          </p:nvPr>
        </p:nvSpPr>
        <p:spPr/>
        <p:txBody>
          <a:bodyPr/>
          <a:lstStyle/>
          <a:p>
            <a:endParaRPr lang="en-UZ" dirty="0"/>
          </a:p>
        </p:txBody>
      </p:sp>
      <p:sp>
        <p:nvSpPr>
          <p:cNvPr id="4" name="Slide Number Placeholder 3">
            <a:extLst>
              <a:ext uri="{FF2B5EF4-FFF2-40B4-BE49-F238E27FC236}">
                <a16:creationId xmlns:a16="http://schemas.microsoft.com/office/drawing/2014/main" id="{4B9366DC-E402-21C0-D612-8CDCA037E386}"/>
              </a:ext>
            </a:extLst>
          </p:cNvPr>
          <p:cNvSpPr>
            <a:spLocks noGrp="1"/>
          </p:cNvSpPr>
          <p:nvPr>
            <p:ph type="sldNum" sz="quarter" idx="5"/>
          </p:nvPr>
        </p:nvSpPr>
        <p:spPr/>
        <p:txBody>
          <a:bodyPr/>
          <a:lstStyle/>
          <a:p>
            <a:fld id="{A9BFA720-E054-41FD-9DE2-1C75F1908CCE}" type="slidenum">
              <a:rPr lang="ca-ES" smtClean="0"/>
              <a:t>16</a:t>
            </a:fld>
            <a:endParaRPr lang="ca-ES"/>
          </a:p>
        </p:txBody>
      </p:sp>
    </p:spTree>
    <p:extLst>
      <p:ext uri="{BB962C8B-B14F-4D97-AF65-F5344CB8AC3E}">
        <p14:creationId xmlns:p14="http://schemas.microsoft.com/office/powerpoint/2010/main" val="156290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9AA19-9229-9A92-A687-579218EF5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95EE5-BED8-20C4-26BF-7BF9F3559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3F9E9-34D5-9880-98C1-47DECCF96E33}"/>
              </a:ext>
            </a:extLst>
          </p:cNvPr>
          <p:cNvSpPr>
            <a:spLocks noGrp="1"/>
          </p:cNvSpPr>
          <p:nvPr>
            <p:ph type="body" idx="1"/>
          </p:nvPr>
        </p:nvSpPr>
        <p:spPr/>
        <p:txBody>
          <a:bodyPr/>
          <a:lstStyle/>
          <a:p>
            <a:endParaRPr lang="en-UZ" dirty="0"/>
          </a:p>
        </p:txBody>
      </p:sp>
      <p:sp>
        <p:nvSpPr>
          <p:cNvPr id="4" name="Slide Number Placeholder 3">
            <a:extLst>
              <a:ext uri="{FF2B5EF4-FFF2-40B4-BE49-F238E27FC236}">
                <a16:creationId xmlns:a16="http://schemas.microsoft.com/office/drawing/2014/main" id="{9827D50F-E6C4-F3FA-1460-EADA5D9C5EB6}"/>
              </a:ext>
            </a:extLst>
          </p:cNvPr>
          <p:cNvSpPr>
            <a:spLocks noGrp="1"/>
          </p:cNvSpPr>
          <p:nvPr>
            <p:ph type="sldNum" sz="quarter" idx="5"/>
          </p:nvPr>
        </p:nvSpPr>
        <p:spPr/>
        <p:txBody>
          <a:bodyPr/>
          <a:lstStyle/>
          <a:p>
            <a:fld id="{A9BFA720-E054-41FD-9DE2-1C75F1908CCE}" type="slidenum">
              <a:rPr lang="ca-ES" smtClean="0"/>
              <a:t>17</a:t>
            </a:fld>
            <a:endParaRPr lang="ca-ES"/>
          </a:p>
        </p:txBody>
      </p:sp>
    </p:spTree>
    <p:extLst>
      <p:ext uri="{BB962C8B-B14F-4D97-AF65-F5344CB8AC3E}">
        <p14:creationId xmlns:p14="http://schemas.microsoft.com/office/powerpoint/2010/main" val="293824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692FD-B2FB-F8BA-F8D7-316814EBD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44ABB-0E77-DED7-3884-EBB8A9780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30B1D-76F0-1265-7B1F-7DA99AC653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B79BA6-4E8E-A1A5-B0A2-204B7F8CFEF3}"/>
              </a:ext>
            </a:extLst>
          </p:cNvPr>
          <p:cNvSpPr>
            <a:spLocks noGrp="1"/>
          </p:cNvSpPr>
          <p:nvPr>
            <p:ph type="sldNum" sz="quarter" idx="5"/>
          </p:nvPr>
        </p:nvSpPr>
        <p:spPr/>
        <p:txBody>
          <a:bodyPr/>
          <a:lstStyle/>
          <a:p>
            <a:fld id="{A70861BC-78C6-4B28-ACD9-B28274AC8B63}" type="slidenum">
              <a:rPr lang="ru-RU" smtClean="0"/>
              <a:t>20</a:t>
            </a:fld>
            <a:endParaRPr lang="ru-RU"/>
          </a:p>
        </p:txBody>
      </p:sp>
    </p:spTree>
    <p:extLst>
      <p:ext uri="{BB962C8B-B14F-4D97-AF65-F5344CB8AC3E}">
        <p14:creationId xmlns:p14="http://schemas.microsoft.com/office/powerpoint/2010/main" val="311488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3D5FA-9B3F-B11A-1641-30F38791B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44A23-B041-72BB-2986-A786FA9C9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13970-EDE0-0523-2BA2-E1D646FF52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70C357-954A-D444-E8AD-EE9BE670CDEA}"/>
              </a:ext>
            </a:extLst>
          </p:cNvPr>
          <p:cNvSpPr>
            <a:spLocks noGrp="1"/>
          </p:cNvSpPr>
          <p:nvPr>
            <p:ph type="sldNum" sz="quarter" idx="5"/>
          </p:nvPr>
        </p:nvSpPr>
        <p:spPr/>
        <p:txBody>
          <a:bodyPr/>
          <a:lstStyle/>
          <a:p>
            <a:fld id="{A70861BC-78C6-4B28-ACD9-B28274AC8B63}" type="slidenum">
              <a:rPr lang="ru-RU" smtClean="0"/>
              <a:t>22</a:t>
            </a:fld>
            <a:endParaRPr lang="ru-RU"/>
          </a:p>
        </p:txBody>
      </p:sp>
    </p:spTree>
    <p:extLst>
      <p:ext uri="{BB962C8B-B14F-4D97-AF65-F5344CB8AC3E}">
        <p14:creationId xmlns:p14="http://schemas.microsoft.com/office/powerpoint/2010/main" val="369430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5C4E5-FAD7-4E95-8586-7A8F117C6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CB5C5-F772-4C63-0556-2B36BCF511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22E14-29EF-8576-3C95-2E798E25250B}"/>
              </a:ext>
            </a:extLst>
          </p:cNvPr>
          <p:cNvSpPr>
            <a:spLocks noGrp="1"/>
          </p:cNvSpPr>
          <p:nvPr>
            <p:ph type="body" idx="1"/>
          </p:nvPr>
        </p:nvSpPr>
        <p:spPr/>
        <p:txBody>
          <a:bodyPr/>
          <a:lstStyle/>
          <a:p>
            <a:endParaRPr lang="en-UZ" dirty="0"/>
          </a:p>
        </p:txBody>
      </p:sp>
      <p:sp>
        <p:nvSpPr>
          <p:cNvPr id="4" name="Slide Number Placeholder 3">
            <a:extLst>
              <a:ext uri="{FF2B5EF4-FFF2-40B4-BE49-F238E27FC236}">
                <a16:creationId xmlns:a16="http://schemas.microsoft.com/office/drawing/2014/main" id="{F278F8A0-CF4C-8630-C26E-136DB52C2EF2}"/>
              </a:ext>
            </a:extLst>
          </p:cNvPr>
          <p:cNvSpPr>
            <a:spLocks noGrp="1"/>
          </p:cNvSpPr>
          <p:nvPr>
            <p:ph type="sldNum" sz="quarter" idx="5"/>
          </p:nvPr>
        </p:nvSpPr>
        <p:spPr/>
        <p:txBody>
          <a:bodyPr/>
          <a:lstStyle/>
          <a:p>
            <a:fld id="{A9BFA720-E054-41FD-9DE2-1C75F1908CCE}" type="slidenum">
              <a:rPr lang="ca-ES" smtClean="0"/>
              <a:t>24</a:t>
            </a:fld>
            <a:endParaRPr lang="ca-ES"/>
          </a:p>
        </p:txBody>
      </p:sp>
    </p:spTree>
    <p:extLst>
      <p:ext uri="{BB962C8B-B14F-4D97-AF65-F5344CB8AC3E}">
        <p14:creationId xmlns:p14="http://schemas.microsoft.com/office/powerpoint/2010/main" val="327673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E910-FA1E-35CA-F4B3-7761874FA7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a-ES"/>
          </a:p>
        </p:txBody>
      </p:sp>
      <p:sp>
        <p:nvSpPr>
          <p:cNvPr id="3" name="Subtitle 2">
            <a:extLst>
              <a:ext uri="{FF2B5EF4-FFF2-40B4-BE49-F238E27FC236}">
                <a16:creationId xmlns:a16="http://schemas.microsoft.com/office/drawing/2014/main" id="{C07E93C3-62E2-7CA8-48BC-68E7EEF23F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a-ES"/>
          </a:p>
        </p:txBody>
      </p:sp>
      <p:sp>
        <p:nvSpPr>
          <p:cNvPr id="4" name="Date Placeholder 3">
            <a:extLst>
              <a:ext uri="{FF2B5EF4-FFF2-40B4-BE49-F238E27FC236}">
                <a16:creationId xmlns:a16="http://schemas.microsoft.com/office/drawing/2014/main" id="{CE2C6928-62B7-32AB-C8F1-70C2BBB32E07}"/>
              </a:ext>
            </a:extLst>
          </p:cNvPr>
          <p:cNvSpPr>
            <a:spLocks noGrp="1"/>
          </p:cNvSpPr>
          <p:nvPr>
            <p:ph type="dt" sz="half" idx="10"/>
          </p:nvPr>
        </p:nvSpPr>
        <p:spPr/>
        <p:txBody>
          <a:bodyPr/>
          <a:lstStyle>
            <a:lvl1pPr>
              <a:defRPr/>
            </a:lvl1pPr>
          </a:lstStyle>
          <a:p>
            <a:r>
              <a:rPr lang="en-US"/>
              <a:t>Sanatbek Matlatipov</a:t>
            </a:r>
            <a:endParaRPr lang="ca-ES"/>
          </a:p>
        </p:txBody>
      </p:sp>
      <p:sp>
        <p:nvSpPr>
          <p:cNvPr id="5" name="Footer Placeholder 4">
            <a:extLst>
              <a:ext uri="{FF2B5EF4-FFF2-40B4-BE49-F238E27FC236}">
                <a16:creationId xmlns:a16="http://schemas.microsoft.com/office/drawing/2014/main" id="{87540EB0-2230-EDCC-1F21-1E021F7E4584}"/>
              </a:ext>
            </a:extLst>
          </p:cNvPr>
          <p:cNvSpPr>
            <a:spLocks noGrp="1"/>
          </p:cNvSpPr>
          <p:nvPr>
            <p:ph type="ftr" sz="quarter" idx="11"/>
          </p:nvPr>
        </p:nvSpPr>
        <p:spPr/>
        <p:txBody>
          <a:bodyPr/>
          <a:lstStyle/>
          <a:p>
            <a:r>
              <a:rPr lang="en-GB" dirty="0"/>
              <a:t>UzABSA: Aspect-Based Sentiment Analysis for the Uzbek Language</a:t>
            </a:r>
            <a:endParaRPr lang="ca-ES" dirty="0"/>
          </a:p>
        </p:txBody>
      </p:sp>
    </p:spTree>
    <p:extLst>
      <p:ext uri="{BB962C8B-B14F-4D97-AF65-F5344CB8AC3E}">
        <p14:creationId xmlns:p14="http://schemas.microsoft.com/office/powerpoint/2010/main" val="410316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C7D30-E4B7-FFA2-FEEE-8C8170BCBE96}"/>
              </a:ext>
            </a:extLst>
          </p:cNvPr>
          <p:cNvSpPr>
            <a:spLocks noGrp="1"/>
          </p:cNvSpPr>
          <p:nvPr>
            <p:ph type="title"/>
          </p:nvPr>
        </p:nvSpPr>
        <p:spPr/>
        <p:txBody>
          <a:bodyPr/>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7E94C1CF-0198-3271-C796-DB5515DE8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C4F11ADA-6DB7-423E-C90B-66C3E66CE7A1}"/>
              </a:ext>
            </a:extLst>
          </p:cNvPr>
          <p:cNvSpPr>
            <a:spLocks noGrp="1"/>
          </p:cNvSpPr>
          <p:nvPr>
            <p:ph type="dt" sz="half" idx="10"/>
          </p:nvPr>
        </p:nvSpPr>
        <p:spPr/>
        <p:txBody>
          <a:bodyPr/>
          <a:lstStyle/>
          <a:p>
            <a:r>
              <a:rPr lang="en-US"/>
              <a:t>Sanatbek Matlatipov</a:t>
            </a:r>
            <a:endParaRPr lang="ca-ES"/>
          </a:p>
        </p:txBody>
      </p:sp>
      <p:sp>
        <p:nvSpPr>
          <p:cNvPr id="5" name="Footer Placeholder 4">
            <a:extLst>
              <a:ext uri="{FF2B5EF4-FFF2-40B4-BE49-F238E27FC236}">
                <a16:creationId xmlns:a16="http://schemas.microsoft.com/office/drawing/2014/main" id="{A8C2CA09-E4C4-617C-560F-5C8D91C62EFA}"/>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6" name="Slide Number Placeholder 5">
            <a:extLst>
              <a:ext uri="{FF2B5EF4-FFF2-40B4-BE49-F238E27FC236}">
                <a16:creationId xmlns:a16="http://schemas.microsoft.com/office/drawing/2014/main" id="{3050B6F0-5C71-0049-B94C-DB8E774A9E68}"/>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245861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6E630-92A5-8CF6-0FF3-7AFABC78F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a-ES"/>
          </a:p>
        </p:txBody>
      </p:sp>
      <p:sp>
        <p:nvSpPr>
          <p:cNvPr id="3" name="Vertical Text Placeholder 2">
            <a:extLst>
              <a:ext uri="{FF2B5EF4-FFF2-40B4-BE49-F238E27FC236}">
                <a16:creationId xmlns:a16="http://schemas.microsoft.com/office/drawing/2014/main" id="{2E4DED43-F2B9-E58B-3BBB-5CF16B871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0499BA0F-A7EE-878A-CBED-62A9125D47F2}"/>
              </a:ext>
            </a:extLst>
          </p:cNvPr>
          <p:cNvSpPr>
            <a:spLocks noGrp="1"/>
          </p:cNvSpPr>
          <p:nvPr>
            <p:ph type="dt" sz="half" idx="10"/>
          </p:nvPr>
        </p:nvSpPr>
        <p:spPr/>
        <p:txBody>
          <a:bodyPr/>
          <a:lstStyle/>
          <a:p>
            <a:r>
              <a:rPr lang="en-US"/>
              <a:t>Sanatbek Matlatipov</a:t>
            </a:r>
            <a:endParaRPr lang="ca-ES"/>
          </a:p>
        </p:txBody>
      </p:sp>
      <p:sp>
        <p:nvSpPr>
          <p:cNvPr id="5" name="Footer Placeholder 4">
            <a:extLst>
              <a:ext uri="{FF2B5EF4-FFF2-40B4-BE49-F238E27FC236}">
                <a16:creationId xmlns:a16="http://schemas.microsoft.com/office/drawing/2014/main" id="{D562C8BD-6A43-36D9-B1BD-36F5CDA62F5F}"/>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6" name="Slide Number Placeholder 5">
            <a:extLst>
              <a:ext uri="{FF2B5EF4-FFF2-40B4-BE49-F238E27FC236}">
                <a16:creationId xmlns:a16="http://schemas.microsoft.com/office/drawing/2014/main" id="{151C707D-3637-B41A-30C8-BBC21E3C8C3B}"/>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377919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18903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092C-93E6-36DB-8E41-AF416D2A5B71}"/>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5E91D5B7-DE97-EA4F-C508-15B51F8710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BD28608A-C56D-6A1D-B57C-8F5772AA0FC3}"/>
              </a:ext>
            </a:extLst>
          </p:cNvPr>
          <p:cNvSpPr>
            <a:spLocks noGrp="1"/>
          </p:cNvSpPr>
          <p:nvPr>
            <p:ph type="dt" sz="half" idx="10"/>
          </p:nvPr>
        </p:nvSpPr>
        <p:spPr/>
        <p:txBody>
          <a:bodyPr/>
          <a:lstStyle/>
          <a:p>
            <a:r>
              <a:rPr lang="en-US"/>
              <a:t>Sanatbek Matlatipov</a:t>
            </a:r>
            <a:endParaRPr lang="ca-ES"/>
          </a:p>
        </p:txBody>
      </p:sp>
      <p:sp>
        <p:nvSpPr>
          <p:cNvPr id="5" name="Footer Placeholder 4">
            <a:extLst>
              <a:ext uri="{FF2B5EF4-FFF2-40B4-BE49-F238E27FC236}">
                <a16:creationId xmlns:a16="http://schemas.microsoft.com/office/drawing/2014/main" id="{B2889474-909E-54C3-C198-22B26780615F}"/>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6" name="Slide Number Placeholder 5">
            <a:extLst>
              <a:ext uri="{FF2B5EF4-FFF2-40B4-BE49-F238E27FC236}">
                <a16:creationId xmlns:a16="http://schemas.microsoft.com/office/drawing/2014/main" id="{037FB116-0A96-3486-CC94-BB3004C9180A}"/>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422918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344E1-6B2D-818F-B8D0-F340C9DE80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a-ES"/>
          </a:p>
        </p:txBody>
      </p:sp>
      <p:sp>
        <p:nvSpPr>
          <p:cNvPr id="3" name="Text Placeholder 2">
            <a:extLst>
              <a:ext uri="{FF2B5EF4-FFF2-40B4-BE49-F238E27FC236}">
                <a16:creationId xmlns:a16="http://schemas.microsoft.com/office/drawing/2014/main" id="{4F20A379-FA45-DEFD-1853-A7397321E9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F17C55-F42D-056E-686E-B1CC83C32E72}"/>
              </a:ext>
            </a:extLst>
          </p:cNvPr>
          <p:cNvSpPr>
            <a:spLocks noGrp="1"/>
          </p:cNvSpPr>
          <p:nvPr>
            <p:ph type="dt" sz="half" idx="10"/>
          </p:nvPr>
        </p:nvSpPr>
        <p:spPr/>
        <p:txBody>
          <a:bodyPr/>
          <a:lstStyle/>
          <a:p>
            <a:r>
              <a:rPr lang="en-US"/>
              <a:t>Sanatbek Matlatipov</a:t>
            </a:r>
            <a:endParaRPr lang="ca-ES"/>
          </a:p>
        </p:txBody>
      </p:sp>
      <p:sp>
        <p:nvSpPr>
          <p:cNvPr id="5" name="Footer Placeholder 4">
            <a:extLst>
              <a:ext uri="{FF2B5EF4-FFF2-40B4-BE49-F238E27FC236}">
                <a16:creationId xmlns:a16="http://schemas.microsoft.com/office/drawing/2014/main" id="{EB450D41-EE9A-6B03-41B2-CD2EA665A46F}"/>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6" name="Slide Number Placeholder 5">
            <a:extLst>
              <a:ext uri="{FF2B5EF4-FFF2-40B4-BE49-F238E27FC236}">
                <a16:creationId xmlns:a16="http://schemas.microsoft.com/office/drawing/2014/main" id="{339D11D6-C806-C4A5-AC0C-F20D1FD92C81}"/>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423406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E28F-68BA-E6EE-EA0B-6E1A550C80E2}"/>
              </a:ext>
            </a:extLst>
          </p:cNvPr>
          <p:cNvSpPr>
            <a:spLocks noGrp="1"/>
          </p:cNvSpPr>
          <p:nvPr>
            <p:ph type="title"/>
          </p:nvPr>
        </p:nvSpPr>
        <p:spPr/>
        <p:txBody>
          <a:bodyPr/>
          <a:lstStyle/>
          <a:p>
            <a:r>
              <a:rPr lang="en-US"/>
              <a:t>Click to edit Master title style</a:t>
            </a:r>
            <a:endParaRPr lang="ca-ES"/>
          </a:p>
        </p:txBody>
      </p:sp>
      <p:sp>
        <p:nvSpPr>
          <p:cNvPr id="3" name="Content Placeholder 2">
            <a:extLst>
              <a:ext uri="{FF2B5EF4-FFF2-40B4-BE49-F238E27FC236}">
                <a16:creationId xmlns:a16="http://schemas.microsoft.com/office/drawing/2014/main" id="{98911B09-BD52-F966-8542-584C737F03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Content Placeholder 3">
            <a:extLst>
              <a:ext uri="{FF2B5EF4-FFF2-40B4-BE49-F238E27FC236}">
                <a16:creationId xmlns:a16="http://schemas.microsoft.com/office/drawing/2014/main" id="{66FC1E77-BFD3-6380-B6B8-0BE4B5BAAB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Date Placeholder 4">
            <a:extLst>
              <a:ext uri="{FF2B5EF4-FFF2-40B4-BE49-F238E27FC236}">
                <a16:creationId xmlns:a16="http://schemas.microsoft.com/office/drawing/2014/main" id="{E26CC32B-433E-81F8-5CF8-ABB9685E0FCA}"/>
              </a:ext>
            </a:extLst>
          </p:cNvPr>
          <p:cNvSpPr>
            <a:spLocks noGrp="1"/>
          </p:cNvSpPr>
          <p:nvPr>
            <p:ph type="dt" sz="half" idx="10"/>
          </p:nvPr>
        </p:nvSpPr>
        <p:spPr/>
        <p:txBody>
          <a:bodyPr/>
          <a:lstStyle/>
          <a:p>
            <a:r>
              <a:rPr lang="en-US"/>
              <a:t>Sanatbek Matlatipov</a:t>
            </a:r>
            <a:endParaRPr lang="ca-ES"/>
          </a:p>
        </p:txBody>
      </p:sp>
      <p:sp>
        <p:nvSpPr>
          <p:cNvPr id="6" name="Footer Placeholder 5">
            <a:extLst>
              <a:ext uri="{FF2B5EF4-FFF2-40B4-BE49-F238E27FC236}">
                <a16:creationId xmlns:a16="http://schemas.microsoft.com/office/drawing/2014/main" id="{6FCA28C4-DAC4-F92C-BE4A-36DDC3A889CF}"/>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7" name="Slide Number Placeholder 6">
            <a:extLst>
              <a:ext uri="{FF2B5EF4-FFF2-40B4-BE49-F238E27FC236}">
                <a16:creationId xmlns:a16="http://schemas.microsoft.com/office/drawing/2014/main" id="{FE0C6A63-D8F0-5F6D-E55B-E77E4CA01CCE}"/>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363514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409F-99D2-9D68-49C0-7E997D0E0C2A}"/>
              </a:ext>
            </a:extLst>
          </p:cNvPr>
          <p:cNvSpPr>
            <a:spLocks noGrp="1"/>
          </p:cNvSpPr>
          <p:nvPr>
            <p:ph type="title"/>
          </p:nvPr>
        </p:nvSpPr>
        <p:spPr>
          <a:xfrm>
            <a:off x="839788" y="365125"/>
            <a:ext cx="10515600" cy="1325563"/>
          </a:xfrm>
        </p:spPr>
        <p:txBody>
          <a:bodyPr/>
          <a:lstStyle/>
          <a:p>
            <a:r>
              <a:rPr lang="en-US"/>
              <a:t>Click to edit Master title style</a:t>
            </a:r>
            <a:endParaRPr lang="ca-ES"/>
          </a:p>
        </p:txBody>
      </p:sp>
      <p:sp>
        <p:nvSpPr>
          <p:cNvPr id="3" name="Text Placeholder 2">
            <a:extLst>
              <a:ext uri="{FF2B5EF4-FFF2-40B4-BE49-F238E27FC236}">
                <a16:creationId xmlns:a16="http://schemas.microsoft.com/office/drawing/2014/main" id="{82E8CB0C-7F45-F7CA-D203-44D597E72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6E58F6-68EC-BD4D-1DA0-3AA8759E7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5" name="Text Placeholder 4">
            <a:extLst>
              <a:ext uri="{FF2B5EF4-FFF2-40B4-BE49-F238E27FC236}">
                <a16:creationId xmlns:a16="http://schemas.microsoft.com/office/drawing/2014/main" id="{6ADC441C-135C-0887-7DF8-2EE3D5B6A6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C04C5-D725-0CD7-A57B-776101EE7B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7" name="Date Placeholder 6">
            <a:extLst>
              <a:ext uri="{FF2B5EF4-FFF2-40B4-BE49-F238E27FC236}">
                <a16:creationId xmlns:a16="http://schemas.microsoft.com/office/drawing/2014/main" id="{E2A74CF1-CFDB-FFE4-789D-16868A863370}"/>
              </a:ext>
            </a:extLst>
          </p:cNvPr>
          <p:cNvSpPr>
            <a:spLocks noGrp="1"/>
          </p:cNvSpPr>
          <p:nvPr>
            <p:ph type="dt" sz="half" idx="10"/>
          </p:nvPr>
        </p:nvSpPr>
        <p:spPr/>
        <p:txBody>
          <a:bodyPr/>
          <a:lstStyle/>
          <a:p>
            <a:r>
              <a:rPr lang="en-US"/>
              <a:t>Sanatbek Matlatipov</a:t>
            </a:r>
            <a:endParaRPr lang="ca-ES"/>
          </a:p>
        </p:txBody>
      </p:sp>
      <p:sp>
        <p:nvSpPr>
          <p:cNvPr id="8" name="Footer Placeholder 7">
            <a:extLst>
              <a:ext uri="{FF2B5EF4-FFF2-40B4-BE49-F238E27FC236}">
                <a16:creationId xmlns:a16="http://schemas.microsoft.com/office/drawing/2014/main" id="{20221700-9A0A-EA51-791C-DD808265AAFD}"/>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9" name="Slide Number Placeholder 8">
            <a:extLst>
              <a:ext uri="{FF2B5EF4-FFF2-40B4-BE49-F238E27FC236}">
                <a16:creationId xmlns:a16="http://schemas.microsoft.com/office/drawing/2014/main" id="{F17C3047-2B5C-5F7E-3489-F69827176EBF}"/>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183965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92A0-BE95-6255-51D1-BC8BABDCD786}"/>
              </a:ext>
            </a:extLst>
          </p:cNvPr>
          <p:cNvSpPr>
            <a:spLocks noGrp="1"/>
          </p:cNvSpPr>
          <p:nvPr>
            <p:ph type="title"/>
          </p:nvPr>
        </p:nvSpPr>
        <p:spPr/>
        <p:txBody>
          <a:bodyPr/>
          <a:lstStyle/>
          <a:p>
            <a:r>
              <a:rPr lang="en-US"/>
              <a:t>Click to edit Master title style</a:t>
            </a:r>
            <a:endParaRPr lang="ca-ES"/>
          </a:p>
        </p:txBody>
      </p:sp>
      <p:sp>
        <p:nvSpPr>
          <p:cNvPr id="3" name="Date Placeholder 2">
            <a:extLst>
              <a:ext uri="{FF2B5EF4-FFF2-40B4-BE49-F238E27FC236}">
                <a16:creationId xmlns:a16="http://schemas.microsoft.com/office/drawing/2014/main" id="{9C9991D1-9772-F976-897A-0E088D834A2A}"/>
              </a:ext>
            </a:extLst>
          </p:cNvPr>
          <p:cNvSpPr>
            <a:spLocks noGrp="1"/>
          </p:cNvSpPr>
          <p:nvPr>
            <p:ph type="dt" sz="half" idx="10"/>
          </p:nvPr>
        </p:nvSpPr>
        <p:spPr/>
        <p:txBody>
          <a:bodyPr/>
          <a:lstStyle/>
          <a:p>
            <a:r>
              <a:rPr lang="en-US"/>
              <a:t>Sanatbek Matlatipov</a:t>
            </a:r>
            <a:endParaRPr lang="ca-ES"/>
          </a:p>
        </p:txBody>
      </p:sp>
      <p:sp>
        <p:nvSpPr>
          <p:cNvPr id="4" name="Footer Placeholder 3">
            <a:extLst>
              <a:ext uri="{FF2B5EF4-FFF2-40B4-BE49-F238E27FC236}">
                <a16:creationId xmlns:a16="http://schemas.microsoft.com/office/drawing/2014/main" id="{D3FB74B4-DB2D-5F64-C4AB-AB1B0AEC1E1E}"/>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5" name="Slide Number Placeholder 4">
            <a:extLst>
              <a:ext uri="{FF2B5EF4-FFF2-40B4-BE49-F238E27FC236}">
                <a16:creationId xmlns:a16="http://schemas.microsoft.com/office/drawing/2014/main" id="{77001D6E-B820-9877-68CA-0149CEF0EDD6}"/>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298413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D5B99-65B5-215C-E03D-339B90D1D3C7}"/>
              </a:ext>
            </a:extLst>
          </p:cNvPr>
          <p:cNvSpPr>
            <a:spLocks noGrp="1"/>
          </p:cNvSpPr>
          <p:nvPr>
            <p:ph type="dt" sz="half" idx="10"/>
          </p:nvPr>
        </p:nvSpPr>
        <p:spPr/>
        <p:txBody>
          <a:bodyPr/>
          <a:lstStyle/>
          <a:p>
            <a:r>
              <a:rPr lang="en-US"/>
              <a:t>Sanatbek Matlatipov</a:t>
            </a:r>
            <a:endParaRPr lang="ca-ES"/>
          </a:p>
        </p:txBody>
      </p:sp>
      <p:sp>
        <p:nvSpPr>
          <p:cNvPr id="3" name="Footer Placeholder 2">
            <a:extLst>
              <a:ext uri="{FF2B5EF4-FFF2-40B4-BE49-F238E27FC236}">
                <a16:creationId xmlns:a16="http://schemas.microsoft.com/office/drawing/2014/main" id="{EBF96E62-ED21-519B-502B-A0B347CB3D34}"/>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4" name="Slide Number Placeholder 3">
            <a:extLst>
              <a:ext uri="{FF2B5EF4-FFF2-40B4-BE49-F238E27FC236}">
                <a16:creationId xmlns:a16="http://schemas.microsoft.com/office/drawing/2014/main" id="{A2BEA6A3-4D3D-6717-0423-15FFB50286EB}"/>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338465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252E-333C-1207-CB8C-AA69EF2B1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Content Placeholder 2">
            <a:extLst>
              <a:ext uri="{FF2B5EF4-FFF2-40B4-BE49-F238E27FC236}">
                <a16:creationId xmlns:a16="http://schemas.microsoft.com/office/drawing/2014/main" id="{FF3ED7B6-78A9-34CE-9CC8-FF06A158C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Text Placeholder 3">
            <a:extLst>
              <a:ext uri="{FF2B5EF4-FFF2-40B4-BE49-F238E27FC236}">
                <a16:creationId xmlns:a16="http://schemas.microsoft.com/office/drawing/2014/main" id="{488BF734-BD61-134E-8EFF-A81E1C151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DF213C-7364-171A-9C44-342CCAF71E39}"/>
              </a:ext>
            </a:extLst>
          </p:cNvPr>
          <p:cNvSpPr>
            <a:spLocks noGrp="1"/>
          </p:cNvSpPr>
          <p:nvPr>
            <p:ph type="dt" sz="half" idx="10"/>
          </p:nvPr>
        </p:nvSpPr>
        <p:spPr/>
        <p:txBody>
          <a:bodyPr/>
          <a:lstStyle/>
          <a:p>
            <a:r>
              <a:rPr lang="en-US"/>
              <a:t>Sanatbek Matlatipov</a:t>
            </a:r>
            <a:endParaRPr lang="ca-ES"/>
          </a:p>
        </p:txBody>
      </p:sp>
      <p:sp>
        <p:nvSpPr>
          <p:cNvPr id="6" name="Footer Placeholder 5">
            <a:extLst>
              <a:ext uri="{FF2B5EF4-FFF2-40B4-BE49-F238E27FC236}">
                <a16:creationId xmlns:a16="http://schemas.microsoft.com/office/drawing/2014/main" id="{8F79662C-4C8B-2A23-5446-64DB08756D90}"/>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7" name="Slide Number Placeholder 6">
            <a:extLst>
              <a:ext uri="{FF2B5EF4-FFF2-40B4-BE49-F238E27FC236}">
                <a16:creationId xmlns:a16="http://schemas.microsoft.com/office/drawing/2014/main" id="{A95E9677-9DE6-D102-BAAE-CA434B381454}"/>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362802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AF65-A01C-2B0E-35FA-25CA28F3B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a-ES"/>
          </a:p>
        </p:txBody>
      </p:sp>
      <p:sp>
        <p:nvSpPr>
          <p:cNvPr id="3" name="Picture Placeholder 2">
            <a:extLst>
              <a:ext uri="{FF2B5EF4-FFF2-40B4-BE49-F238E27FC236}">
                <a16:creationId xmlns:a16="http://schemas.microsoft.com/office/drawing/2014/main" id="{F9ADFF41-9580-E821-DD95-2F1542CFBD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Text Placeholder 3">
            <a:extLst>
              <a:ext uri="{FF2B5EF4-FFF2-40B4-BE49-F238E27FC236}">
                <a16:creationId xmlns:a16="http://schemas.microsoft.com/office/drawing/2014/main" id="{F38F25D0-4011-75DF-A8FE-E0629DF15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44731E-A837-06F3-4E71-5C4F9F1D2320}"/>
              </a:ext>
            </a:extLst>
          </p:cNvPr>
          <p:cNvSpPr>
            <a:spLocks noGrp="1"/>
          </p:cNvSpPr>
          <p:nvPr>
            <p:ph type="dt" sz="half" idx="10"/>
          </p:nvPr>
        </p:nvSpPr>
        <p:spPr/>
        <p:txBody>
          <a:bodyPr/>
          <a:lstStyle/>
          <a:p>
            <a:r>
              <a:rPr lang="en-US"/>
              <a:t>Sanatbek Matlatipov</a:t>
            </a:r>
            <a:endParaRPr lang="ca-ES"/>
          </a:p>
        </p:txBody>
      </p:sp>
      <p:sp>
        <p:nvSpPr>
          <p:cNvPr id="6" name="Footer Placeholder 5">
            <a:extLst>
              <a:ext uri="{FF2B5EF4-FFF2-40B4-BE49-F238E27FC236}">
                <a16:creationId xmlns:a16="http://schemas.microsoft.com/office/drawing/2014/main" id="{F1E5AC02-86BA-2B1E-DC54-63822C97C650}"/>
              </a:ext>
            </a:extLst>
          </p:cNvPr>
          <p:cNvSpPr>
            <a:spLocks noGrp="1"/>
          </p:cNvSpPr>
          <p:nvPr>
            <p:ph type="ftr" sz="quarter" idx="11"/>
          </p:nvPr>
        </p:nvSpPr>
        <p:spPr/>
        <p:txBody>
          <a:bodyPr/>
          <a:lstStyle/>
          <a:p>
            <a:r>
              <a:rPr lang="en-GB" dirty="0"/>
              <a:t>UzABSA: Aspect-Based Sentiment Analysis for the Uzbek Language</a:t>
            </a:r>
            <a:endParaRPr lang="ca-ES" dirty="0"/>
          </a:p>
        </p:txBody>
      </p:sp>
      <p:sp>
        <p:nvSpPr>
          <p:cNvPr id="7" name="Slide Number Placeholder 6">
            <a:extLst>
              <a:ext uri="{FF2B5EF4-FFF2-40B4-BE49-F238E27FC236}">
                <a16:creationId xmlns:a16="http://schemas.microsoft.com/office/drawing/2014/main" id="{2B4F8112-D7E2-57FF-AF97-A69EADB1F717}"/>
              </a:ext>
            </a:extLst>
          </p:cNvPr>
          <p:cNvSpPr>
            <a:spLocks noGrp="1"/>
          </p:cNvSpPr>
          <p:nvPr>
            <p:ph type="sldNum" sz="quarter" idx="12"/>
          </p:nvPr>
        </p:nvSpPr>
        <p:spPr>
          <a:xfrm>
            <a:off x="8610600" y="6356350"/>
            <a:ext cx="2743200" cy="365125"/>
          </a:xfrm>
          <a:prstGeom prst="rect">
            <a:avLst/>
          </a:prstGeom>
        </p:spPr>
        <p:txBody>
          <a:bodyPr/>
          <a:lstStyle/>
          <a:p>
            <a:fld id="{E2AF68C1-4A5F-486D-B77F-A403B6139950}" type="slidenum">
              <a:rPr lang="ca-ES" smtClean="0"/>
              <a:t>‹#›</a:t>
            </a:fld>
            <a:endParaRPr lang="ca-ES"/>
          </a:p>
        </p:txBody>
      </p:sp>
    </p:spTree>
    <p:extLst>
      <p:ext uri="{BB962C8B-B14F-4D97-AF65-F5344CB8AC3E}">
        <p14:creationId xmlns:p14="http://schemas.microsoft.com/office/powerpoint/2010/main" val="216141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EB88C0-CA4C-7874-C084-FCCF256CE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a-ES"/>
          </a:p>
        </p:txBody>
      </p:sp>
      <p:sp>
        <p:nvSpPr>
          <p:cNvPr id="3" name="Text Placeholder 2">
            <a:extLst>
              <a:ext uri="{FF2B5EF4-FFF2-40B4-BE49-F238E27FC236}">
                <a16:creationId xmlns:a16="http://schemas.microsoft.com/office/drawing/2014/main" id="{F2ECA74F-80C7-6EC6-AAEB-80158FE8E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4" name="Date Placeholder 3">
            <a:extLst>
              <a:ext uri="{FF2B5EF4-FFF2-40B4-BE49-F238E27FC236}">
                <a16:creationId xmlns:a16="http://schemas.microsoft.com/office/drawing/2014/main" id="{490EC90C-E076-C72B-1F0C-6287D4FFFB11}"/>
              </a:ext>
            </a:extLst>
          </p:cNvPr>
          <p:cNvSpPr>
            <a:spLocks noGrp="1"/>
          </p:cNvSpPr>
          <p:nvPr>
            <p:ph type="dt" sz="half" idx="2"/>
          </p:nvPr>
        </p:nvSpPr>
        <p:spPr>
          <a:xfrm>
            <a:off x="0" y="6550222"/>
            <a:ext cx="3627120" cy="307777"/>
          </a:xfrm>
          <a:prstGeom prst="rect">
            <a:avLst/>
          </a:prstGeom>
          <a:solidFill>
            <a:srgbClr val="181858"/>
          </a:solidFill>
          <a:ln>
            <a:noFill/>
          </a:ln>
        </p:spPr>
        <p:txBody>
          <a:bodyPr vert="horz" lIns="91440" tIns="45720" rIns="91440" bIns="45720" rtlCol="0" anchor="ctr"/>
          <a:lstStyle>
            <a:lvl1pPr algn="ctr">
              <a:defRPr sz="1400" i="0">
                <a:solidFill>
                  <a:schemeClr val="bg1"/>
                </a:solidFill>
                <a:latin typeface="+mj-lt"/>
              </a:defRPr>
            </a:lvl1pPr>
          </a:lstStyle>
          <a:p>
            <a:r>
              <a:rPr lang="en-US"/>
              <a:t>Sanatbek Matlatipov</a:t>
            </a:r>
            <a:endParaRPr lang="ca-ES"/>
          </a:p>
        </p:txBody>
      </p:sp>
      <p:sp>
        <p:nvSpPr>
          <p:cNvPr id="5" name="Footer Placeholder 4">
            <a:extLst>
              <a:ext uri="{FF2B5EF4-FFF2-40B4-BE49-F238E27FC236}">
                <a16:creationId xmlns:a16="http://schemas.microsoft.com/office/drawing/2014/main" id="{48804F3E-AC28-76F3-A2E0-C60EAD0FDE10}"/>
              </a:ext>
            </a:extLst>
          </p:cNvPr>
          <p:cNvSpPr>
            <a:spLocks noGrp="1"/>
          </p:cNvSpPr>
          <p:nvPr>
            <p:ph type="ftr" sz="quarter" idx="3"/>
          </p:nvPr>
        </p:nvSpPr>
        <p:spPr>
          <a:xfrm>
            <a:off x="3627120" y="6550222"/>
            <a:ext cx="5283200" cy="307777"/>
          </a:xfrm>
          <a:prstGeom prst="rect">
            <a:avLst/>
          </a:prstGeom>
          <a:solidFill>
            <a:srgbClr val="262686"/>
          </a:solidFill>
          <a:ln>
            <a:noFill/>
          </a:ln>
        </p:spPr>
        <p:txBody>
          <a:bodyPr vert="horz" lIns="91440" tIns="45720" rIns="91440" bIns="45720" rtlCol="0" anchor="ctr"/>
          <a:lstStyle>
            <a:lvl1pPr algn="ctr">
              <a:defRPr sz="1400">
                <a:solidFill>
                  <a:schemeClr val="bg1"/>
                </a:solidFill>
                <a:latin typeface="+mj-lt"/>
              </a:defRPr>
            </a:lvl1pPr>
          </a:lstStyle>
          <a:p>
            <a:r>
              <a:rPr lang="en-GB" dirty="0"/>
              <a:t>UzABSA: Aspect-Based Sentiment Analysis for the Uzbek Language</a:t>
            </a:r>
            <a:endParaRPr lang="ca-ES" dirty="0"/>
          </a:p>
        </p:txBody>
      </p:sp>
      <p:sp>
        <p:nvSpPr>
          <p:cNvPr id="7" name="TextBox 6">
            <a:extLst>
              <a:ext uri="{FF2B5EF4-FFF2-40B4-BE49-F238E27FC236}">
                <a16:creationId xmlns:a16="http://schemas.microsoft.com/office/drawing/2014/main" id="{896E6BBB-3AFF-2339-64BE-40FFDFD91C94}"/>
              </a:ext>
            </a:extLst>
          </p:cNvPr>
          <p:cNvSpPr txBox="1"/>
          <p:nvPr userDrawn="1"/>
        </p:nvSpPr>
        <p:spPr>
          <a:xfrm>
            <a:off x="8910320" y="6550223"/>
            <a:ext cx="3281680" cy="307777"/>
          </a:xfrm>
          <a:prstGeom prst="rect">
            <a:avLst/>
          </a:prstGeom>
          <a:solidFill>
            <a:srgbClr val="3333B3"/>
          </a:solidFill>
          <a:ln>
            <a:noFill/>
          </a:ln>
        </p:spPr>
        <p:txBody>
          <a:bodyPr wrap="square" rtlCol="0">
            <a:spAutoFit/>
          </a:bodyPr>
          <a:lstStyle/>
          <a:p>
            <a:pPr algn="ctr"/>
            <a:r>
              <a:rPr lang="ca-ES" sz="1400" i="0">
                <a:solidFill>
                  <a:schemeClr val="bg1"/>
                </a:solidFill>
                <a:latin typeface="CMU Bright" panose="02000603000000000000" pitchFamily="2" charset="0"/>
                <a:ea typeface="CMU Bright" panose="02000603000000000000" pitchFamily="2" charset="0"/>
                <a:cs typeface="CMU Bright" panose="02000603000000000000" pitchFamily="2" charset="0"/>
              </a:rPr>
              <a:t>        June 29, 2022           </a:t>
            </a:r>
          </a:p>
        </p:txBody>
      </p:sp>
    </p:spTree>
    <p:extLst>
      <p:ext uri="{BB962C8B-B14F-4D97-AF65-F5344CB8AC3E}">
        <p14:creationId xmlns:p14="http://schemas.microsoft.com/office/powerpoint/2010/main" val="340932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14.png"/><Relationship Id="rId7" Type="http://schemas.openxmlformats.org/officeDocument/2006/relationships/customXml" Target="../ink/ink5.xml"/><Relationship Id="rId12" Type="http://schemas.openxmlformats.org/officeDocument/2006/relationships/image" Target="../media/image440.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410.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430.png"/><Relationship Id="rId4" Type="http://schemas.openxmlformats.org/officeDocument/2006/relationships/image" Target="../media/image15.png"/><Relationship Id="rId9" Type="http://schemas.openxmlformats.org/officeDocument/2006/relationships/customXml" Target="../ink/ink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github.com/apertium/apertium-uzb"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uzwordnet.ldkr.org/storage/references/Agostini2021GWC.pdf" TargetMode="External"/><Relationship Id="rId5" Type="http://schemas.openxmlformats.org/officeDocument/2006/relationships/image" Target="../media/image5.png"/><Relationship Id="rId4" Type="http://schemas.openxmlformats.org/officeDocument/2006/relationships/hyperlink" Target="https://en.wikipedia.org/wiki/Uzbek_langua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10.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5C31C-C41E-4C88-AA3D-50858D541152}"/>
              </a:ext>
            </a:extLst>
          </p:cNvPr>
          <p:cNvSpPr txBox="1"/>
          <p:nvPr/>
        </p:nvSpPr>
        <p:spPr>
          <a:xfrm>
            <a:off x="-1" y="2697718"/>
            <a:ext cx="12192000" cy="3262432"/>
          </a:xfrm>
          <a:prstGeom prst="rect">
            <a:avLst/>
          </a:prstGeom>
          <a:noFill/>
        </p:spPr>
        <p:txBody>
          <a:bodyPr wrap="square" rtlCol="0">
            <a:spAutoFit/>
          </a:bodyPr>
          <a:lstStyle/>
          <a:p>
            <a:pPr algn="ctr"/>
            <a:endParaRPr lang="es-ES" sz="2400" b="1" dirty="0">
              <a:ea typeface="CMU Bright" panose="02000603000000000000" pitchFamily="2" charset="0"/>
              <a:cs typeface="CMU Bright" panose="02000603000000000000" pitchFamily="2" charset="0"/>
            </a:endParaRPr>
          </a:p>
          <a:p>
            <a:pPr algn="ctr"/>
            <a:endParaRPr lang="es-ES" sz="2400" b="1" dirty="0">
              <a:ea typeface="CMU Bright" panose="02000603000000000000" pitchFamily="2" charset="0"/>
              <a:cs typeface="CMU Bright" panose="02000603000000000000" pitchFamily="2" charset="0"/>
            </a:endParaRPr>
          </a:p>
          <a:p>
            <a:pPr algn="ctr"/>
            <a:endParaRPr lang="es-ES" sz="2400" b="1" dirty="0">
              <a:ea typeface="CMU Bright" panose="02000603000000000000" pitchFamily="2" charset="0"/>
              <a:cs typeface="CMU Bright" panose="02000603000000000000" pitchFamily="2" charset="0"/>
            </a:endParaRPr>
          </a:p>
          <a:p>
            <a:pPr algn="ctr"/>
            <a:endParaRPr lang="es-ES" sz="2400" b="1" dirty="0">
              <a:ea typeface="CMU Bright" panose="02000603000000000000" pitchFamily="2" charset="0"/>
              <a:cs typeface="CMU Bright" panose="02000603000000000000" pitchFamily="2" charset="0"/>
            </a:endParaRPr>
          </a:p>
          <a:p>
            <a:pPr algn="ctr"/>
            <a:r>
              <a:rPr lang="es-ES" sz="2000" b="1" dirty="0" err="1">
                <a:ea typeface="CMU Bright" panose="02000603000000000000" pitchFamily="2" charset="0"/>
                <a:cs typeface="CMU Bright" panose="02000603000000000000" pitchFamily="2" charset="0"/>
              </a:rPr>
              <a:t>Matlatipov</a:t>
            </a:r>
            <a:r>
              <a:rPr lang="es-ES" sz="2000" b="1" dirty="0">
                <a:ea typeface="CMU Bright" panose="02000603000000000000" pitchFamily="2" charset="0"/>
                <a:cs typeface="CMU Bright" panose="02000603000000000000" pitchFamily="2" charset="0"/>
              </a:rPr>
              <a:t> </a:t>
            </a:r>
            <a:r>
              <a:rPr lang="es-ES" sz="2000" b="1" dirty="0" err="1">
                <a:ea typeface="CMU Bright" panose="02000603000000000000" pitchFamily="2" charset="0"/>
                <a:cs typeface="CMU Bright" panose="02000603000000000000" pitchFamily="2" charset="0"/>
              </a:rPr>
              <a:t>Sanatbek</a:t>
            </a:r>
            <a:endParaRPr lang="es-ES" dirty="0">
              <a:ea typeface="CMU Bright" panose="02000603000000000000" pitchFamily="2" charset="0"/>
              <a:cs typeface="CMU Bright" panose="02000603000000000000" pitchFamily="2" charset="0"/>
            </a:endParaRPr>
          </a:p>
          <a:p>
            <a:pPr algn="ctr"/>
            <a:endParaRPr lang="es-ES" sz="2400" dirty="0">
              <a:ea typeface="CMU Bright" panose="02000603000000000000" pitchFamily="2" charset="0"/>
              <a:cs typeface="CMU Bright" panose="02000603000000000000" pitchFamily="2" charset="0"/>
            </a:endParaRPr>
          </a:p>
          <a:p>
            <a:pPr algn="ctr"/>
            <a:r>
              <a:rPr lang="es-ES" sz="2400" dirty="0">
                <a:ea typeface="CMU Bright" panose="02000603000000000000" pitchFamily="2" charset="0"/>
                <a:cs typeface="CMU Bright" panose="02000603000000000000" pitchFamily="2" charset="0"/>
              </a:rPr>
              <a:t>26 August 2024</a:t>
            </a:r>
          </a:p>
          <a:p>
            <a:pPr algn="ctr"/>
            <a:endParaRPr lang="es-ES" sz="2400" dirty="0">
              <a:ea typeface="CMU Bright" panose="02000603000000000000" pitchFamily="2" charset="0"/>
              <a:cs typeface="CMU Bright" panose="02000603000000000000" pitchFamily="2" charset="0"/>
            </a:endParaRPr>
          </a:p>
          <a:p>
            <a:endParaRPr lang="es-ES" dirty="0"/>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dirty="0">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9" name="Rectangle: Rounded Corners 8">
            <a:extLst>
              <a:ext uri="{FF2B5EF4-FFF2-40B4-BE49-F238E27FC236}">
                <a16:creationId xmlns:a16="http://schemas.microsoft.com/office/drawing/2014/main" id="{77C6DC73-2661-C29E-52CA-9797ED761417}"/>
              </a:ext>
            </a:extLst>
          </p:cNvPr>
          <p:cNvSpPr/>
          <p:nvPr/>
        </p:nvSpPr>
        <p:spPr>
          <a:xfrm>
            <a:off x="1088739" y="705404"/>
            <a:ext cx="10014521" cy="1831458"/>
          </a:xfrm>
          <a:prstGeom prst="roundRect">
            <a:avLst>
              <a:gd name="adj" fmla="val 7493"/>
            </a:avLst>
          </a:prstGeom>
          <a:solidFill>
            <a:srgbClr val="3333B3"/>
          </a:solidFill>
          <a:effectLst>
            <a:outerShdw blurRad="127000" dist="63500" dir="282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Creating an </a:t>
            </a:r>
            <a:r>
              <a:rPr lang="en-US" sz="4400" dirty="0"/>
              <a:t>Uzbek</a:t>
            </a:r>
            <a:r>
              <a:rPr lang="en-US" sz="4000" dirty="0"/>
              <a:t> Dependency Treebank via Mapping and Annotating</a:t>
            </a:r>
            <a:endParaRPr lang="es-ES" sz="4000" dirty="0">
              <a:latin typeface="CMU Bright" panose="02000603000000000000" pitchFamily="2" charset="0"/>
              <a:ea typeface="CMU Bright" panose="02000603000000000000" pitchFamily="2" charset="0"/>
              <a:cs typeface="CMU Bright" panose="02000603000000000000" pitchFamily="2" charset="0"/>
            </a:endParaRPr>
          </a:p>
        </p:txBody>
      </p:sp>
      <p:pic>
        <p:nvPicPr>
          <p:cNvPr id="7" name="Picture 6">
            <a:extLst>
              <a:ext uri="{FF2B5EF4-FFF2-40B4-BE49-F238E27FC236}">
                <a16:creationId xmlns:a16="http://schemas.microsoft.com/office/drawing/2014/main" id="{596E6D02-3361-231D-C21B-2BD9DA36DE21}"/>
              </a:ext>
            </a:extLst>
          </p:cNvPr>
          <p:cNvPicPr>
            <a:picLocks noChangeAspect="1"/>
          </p:cNvPicPr>
          <p:nvPr/>
        </p:nvPicPr>
        <p:blipFill>
          <a:blip r:embed="rId3"/>
          <a:stretch>
            <a:fillRect/>
          </a:stretch>
        </p:blipFill>
        <p:spPr>
          <a:xfrm>
            <a:off x="10463396" y="5257436"/>
            <a:ext cx="1279728" cy="1292786"/>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5A0AB08-749E-2255-76DF-6BDD78097A71}"/>
                  </a:ext>
                </a:extLst>
              </p14:cNvPr>
              <p14:cNvContentPartPr/>
              <p14:nvPr/>
            </p14:nvContentPartPr>
            <p14:xfrm>
              <a:off x="7163378" y="4907324"/>
              <a:ext cx="360" cy="360"/>
            </p14:xfrm>
          </p:contentPart>
        </mc:Choice>
        <mc:Fallback>
          <p:pic>
            <p:nvPicPr>
              <p:cNvPr id="3" name="Ink 2">
                <a:extLst>
                  <a:ext uri="{FF2B5EF4-FFF2-40B4-BE49-F238E27FC236}">
                    <a16:creationId xmlns:a16="http://schemas.microsoft.com/office/drawing/2014/main" id="{85A0AB08-749E-2255-76DF-6BDD78097A71}"/>
                  </a:ext>
                </a:extLst>
              </p:cNvPr>
              <p:cNvPicPr/>
              <p:nvPr/>
            </p:nvPicPr>
            <p:blipFill>
              <a:blip r:embed="rId5"/>
              <a:stretch>
                <a:fillRect/>
              </a:stretch>
            </p:blipFill>
            <p:spPr>
              <a:xfrm>
                <a:off x="7154378" y="4898684"/>
                <a:ext cx="18000" cy="18000"/>
              </a:xfrm>
              <a:prstGeom prst="rect">
                <a:avLst/>
              </a:prstGeom>
            </p:spPr>
          </p:pic>
        </mc:Fallback>
      </mc:AlternateContent>
    </p:spTree>
    <p:extLst>
      <p:ext uri="{BB962C8B-B14F-4D97-AF65-F5344CB8AC3E}">
        <p14:creationId xmlns:p14="http://schemas.microsoft.com/office/powerpoint/2010/main" val="176431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0E934-49AF-9107-2870-6797B9A8D42C}"/>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AD4C4E24-00EB-11E0-6B63-AF21E1C9FC8E}"/>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4DFF0629-FC5E-9913-EC97-6764370CDDB7}"/>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9066D352-A678-043B-E8F0-BC311C566627}"/>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FC84097E-5425-9C24-64D0-A092803D22D7}"/>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131E185D-1D33-B0FD-0A2F-A0ACD502AE75}"/>
              </a:ext>
            </a:extLst>
          </p:cNvPr>
          <p:cNvSpPr txBox="1"/>
          <p:nvPr/>
        </p:nvSpPr>
        <p:spPr>
          <a:xfrm>
            <a:off x="111810" y="534597"/>
            <a:ext cx="3550972"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Mapping pipeline</a:t>
            </a:r>
          </a:p>
        </p:txBody>
      </p:sp>
      <p:sp>
        <p:nvSpPr>
          <p:cNvPr id="15" name="TextBox 14">
            <a:extLst>
              <a:ext uri="{FF2B5EF4-FFF2-40B4-BE49-F238E27FC236}">
                <a16:creationId xmlns:a16="http://schemas.microsoft.com/office/drawing/2014/main" id="{7FE6837B-8C13-7CF8-1CAB-80C8A26ED3F8}"/>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Mapping pipeline                 </a:t>
            </a:r>
            <a:r>
              <a:rPr lang="en-US" sz="1350" b="1" dirty="0">
                <a:solidFill>
                  <a:schemeClr val="bg2">
                    <a:lumMod val="75000"/>
                  </a:schemeClr>
                </a:solidFill>
                <a:latin typeface="CMU Bright" panose="02000603000000000000" pitchFamily="2" charset="0"/>
              </a:rPr>
              <a:t>Evaluation &amp; Conclusion</a:t>
            </a:r>
          </a:p>
        </p:txBody>
      </p:sp>
      <p:sp>
        <p:nvSpPr>
          <p:cNvPr id="25" name="TextBox 24">
            <a:extLst>
              <a:ext uri="{FF2B5EF4-FFF2-40B4-BE49-F238E27FC236}">
                <a16:creationId xmlns:a16="http://schemas.microsoft.com/office/drawing/2014/main" id="{AC7188BA-AD2C-8B65-6BBE-7B29A77BD87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A624ECF-D1BD-96D5-FE5F-C49B40F4B2B4}"/>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B77E9D9F-90BC-5C29-4781-517AD1D9382B}"/>
              </a:ext>
            </a:extLst>
          </p:cNvPr>
          <p:cNvSpPr>
            <a:spLocks noGrp="1"/>
          </p:cNvSpPr>
          <p:nvPr/>
        </p:nvSpPr>
        <p:spPr>
          <a:xfrm>
            <a:off x="329715" y="1399119"/>
            <a:ext cx="11450609" cy="506061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nSpc>
                <a:spcPct val="150000"/>
              </a:lnSpc>
              <a:buNone/>
            </a:pPr>
            <a:endParaRPr lang="en-GB" dirty="0"/>
          </a:p>
        </p:txBody>
      </p:sp>
      <p:sp>
        <p:nvSpPr>
          <p:cNvPr id="8" name="TextBox 7">
            <a:extLst>
              <a:ext uri="{FF2B5EF4-FFF2-40B4-BE49-F238E27FC236}">
                <a16:creationId xmlns:a16="http://schemas.microsoft.com/office/drawing/2014/main" id="{6C73AACD-ED9E-B453-854C-EF86EFD25ACC}"/>
              </a:ext>
            </a:extLst>
          </p:cNvPr>
          <p:cNvSpPr txBox="1"/>
          <p:nvPr/>
        </p:nvSpPr>
        <p:spPr>
          <a:xfrm>
            <a:off x="111810" y="1308628"/>
            <a:ext cx="11276626" cy="4524315"/>
          </a:xfrm>
          <a:prstGeom prst="rect">
            <a:avLst/>
          </a:prstGeom>
          <a:noFill/>
        </p:spPr>
        <p:txBody>
          <a:bodyPr wrap="square">
            <a:spAutoFit/>
          </a:bodyPr>
          <a:lstStyle/>
          <a:p>
            <a:pPr marL="457200" rtl="0" fontAlgn="base"/>
            <a:r>
              <a:rPr lang="en-US" b="1" i="0" u="none" strike="noStrike" dirty="0">
                <a:solidFill>
                  <a:srgbClr val="000000"/>
                </a:solidFill>
                <a:effectLst/>
                <a:latin typeface="Arial" panose="020B0604020202020204" pitchFamily="34" charset="0"/>
              </a:rPr>
              <a:t>Step-02: </a:t>
            </a:r>
            <a:r>
              <a:rPr lang="en-US" b="0" i="0" u="none" strike="noStrike" dirty="0">
                <a:solidFill>
                  <a:srgbClr val="000000"/>
                </a:solidFill>
                <a:effectLst/>
                <a:latin typeface="Arial" panose="020B0604020202020204" pitchFamily="34" charset="0"/>
              </a:rPr>
              <a:t>Transliterating all the Arabic text in the resulting treebank into Latin;</a:t>
            </a:r>
          </a:p>
          <a:p>
            <a:pPr marL="45720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Python code: </a:t>
            </a:r>
            <a:r>
              <a:rPr lang="en-US" b="1" i="1" u="none" strike="noStrike" dirty="0" err="1">
                <a:solidFill>
                  <a:srgbClr val="000000"/>
                </a:solidFill>
                <a:effectLst/>
                <a:latin typeface="Arial" panose="020B0604020202020204" pitchFamily="34" charset="0"/>
              </a:rPr>
              <a:t>UyghurTransliterator.py</a:t>
            </a:r>
            <a:r>
              <a:rPr lang="en-US" b="0" i="0" u="none" strike="noStrike" dirty="0">
                <a:solidFill>
                  <a:srgbClr val="000000"/>
                </a:solidFill>
                <a:effectLst/>
                <a:latin typeface="Arial" panose="020B0604020202020204" pitchFamily="34" charset="0"/>
              </a:rPr>
              <a:t>:</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Transliterates </a:t>
            </a:r>
            <a:r>
              <a:rPr lang="en-US" dirty="0">
                <a:solidFill>
                  <a:srgbClr val="000000"/>
                </a:solidFill>
                <a:latin typeface="Arial" panose="020B0604020202020204" pitchFamily="34" charset="0"/>
              </a:rPr>
              <a:t>U</a:t>
            </a:r>
            <a:r>
              <a:rPr lang="en-US" b="0" i="0" u="none" strike="noStrike" dirty="0">
                <a:solidFill>
                  <a:srgbClr val="000000"/>
                </a:solidFill>
                <a:effectLst/>
                <a:latin typeface="Arial" panose="020B0604020202020204" pitchFamily="34" charset="0"/>
              </a:rPr>
              <a:t>yghur </a:t>
            </a:r>
            <a:r>
              <a:rPr lang="en-US" dirty="0">
                <a:solidFill>
                  <a:srgbClr val="000000"/>
                </a:solidFill>
                <a:latin typeface="Arial" panose="020B0604020202020204" pitchFamily="34" charset="0"/>
              </a:rPr>
              <a:t>A</a:t>
            </a:r>
            <a:r>
              <a:rPr lang="en-US" b="0" i="0" u="none" strike="noStrike" dirty="0">
                <a:solidFill>
                  <a:srgbClr val="000000"/>
                </a:solidFill>
                <a:effectLst/>
                <a:latin typeface="Arial" panose="020B0604020202020204" pitchFamily="34" charset="0"/>
              </a:rPr>
              <a:t>rabic into Latin using character mapping;</a:t>
            </a:r>
          </a:p>
          <a:p>
            <a:pPr marL="45720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Python code: </a:t>
            </a:r>
            <a:r>
              <a:rPr lang="en-US" b="1" i="1" u="none" strike="noStrike" dirty="0" err="1">
                <a:solidFill>
                  <a:srgbClr val="000000"/>
                </a:solidFill>
                <a:effectLst/>
                <a:latin typeface="Arial" panose="020B0604020202020204" pitchFamily="34" charset="0"/>
              </a:rPr>
              <a:t>Checker.py</a:t>
            </a:r>
            <a:r>
              <a:rPr lang="en-US" b="0" i="0" u="none" strike="noStrike" dirty="0">
                <a:solidFill>
                  <a:srgbClr val="000000"/>
                </a:solidFill>
                <a:effectLst/>
                <a:latin typeface="Arial" panose="020B0604020202020204" pitchFamily="34" charset="0"/>
              </a:rPr>
              <a:t>: </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An optional helper code. Performs a quick check on the resulting transliterated treebank file to see if there are any </a:t>
            </a:r>
            <a:r>
              <a:rPr lang="en-US" dirty="0">
                <a:solidFill>
                  <a:srgbClr val="000000"/>
                </a:solidFill>
                <a:latin typeface="Arial" panose="020B0604020202020204" pitchFamily="34" charset="0"/>
              </a:rPr>
              <a:t>A</a:t>
            </a:r>
            <a:r>
              <a:rPr lang="en-US" b="0" i="0" u="none" strike="noStrike" dirty="0">
                <a:solidFill>
                  <a:srgbClr val="000000"/>
                </a:solidFill>
                <a:effectLst/>
                <a:latin typeface="Arial" panose="020B0604020202020204" pitchFamily="34" charset="0"/>
              </a:rPr>
              <a:t>rabic or unwanted characters left without transliteration;</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Creates the dictionary of the words in the .</a:t>
            </a:r>
            <a:r>
              <a:rPr lang="en-US" b="0" i="0" u="none" strike="noStrike" dirty="0" err="1">
                <a:solidFill>
                  <a:srgbClr val="000000"/>
                </a:solidFill>
                <a:effectLst/>
                <a:latin typeface="Arial" panose="020B0604020202020204" pitchFamily="34" charset="0"/>
              </a:rPr>
              <a:t>conllu</a:t>
            </a:r>
            <a:r>
              <a:rPr lang="en-US" b="0" i="0" u="none" strike="noStrike" dirty="0">
                <a:solidFill>
                  <a:srgbClr val="000000"/>
                </a:solidFill>
                <a:effectLst/>
                <a:latin typeface="Arial" panose="020B0604020202020204" pitchFamily="34" charset="0"/>
              </a:rPr>
              <a:t> file;</a:t>
            </a:r>
          </a:p>
          <a:p>
            <a:pPr marL="457200" rtl="0" fontAlgn="base"/>
            <a:endParaRPr lang="en-US" b="1" i="0" u="none" strike="noStrike" dirty="0">
              <a:solidFill>
                <a:srgbClr val="000000"/>
              </a:solidFill>
              <a:effectLst/>
              <a:latin typeface="Arial" panose="020B0604020202020204" pitchFamily="34" charset="0"/>
            </a:endParaRPr>
          </a:p>
          <a:p>
            <a:pPr marL="457200" rtl="0" fontAlgn="base"/>
            <a:r>
              <a:rPr lang="en-US" b="1" i="0" u="none" strike="noStrike" dirty="0">
                <a:solidFill>
                  <a:srgbClr val="000000"/>
                </a:solidFill>
                <a:effectLst/>
                <a:latin typeface="Arial" panose="020B0604020202020204" pitchFamily="34" charset="0"/>
              </a:rPr>
              <a:t>Step-03: </a:t>
            </a:r>
            <a:r>
              <a:rPr lang="en-US" b="0" i="0" u="none" strike="noStrike" dirty="0">
                <a:solidFill>
                  <a:srgbClr val="000000"/>
                </a:solidFill>
                <a:effectLst/>
                <a:latin typeface="Arial" panose="020B0604020202020204" pitchFamily="34" charset="0"/>
              </a:rPr>
              <a:t>Replacing some characters and/or set of characters with their Uzbek alternatives;</a:t>
            </a:r>
          </a:p>
          <a:p>
            <a:pPr marL="45720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Python code: </a:t>
            </a:r>
            <a:r>
              <a:rPr lang="en-US" b="1" i="1" u="none" strike="noStrike" dirty="0" err="1">
                <a:solidFill>
                  <a:srgbClr val="000000"/>
                </a:solidFill>
                <a:effectLst/>
                <a:latin typeface="Arial" panose="020B0604020202020204" pitchFamily="34" charset="0"/>
              </a:rPr>
              <a:t>UyghurMapper.py</a:t>
            </a:r>
            <a:r>
              <a:rPr lang="en-US" b="0" i="0" u="none" strike="noStrike" dirty="0">
                <a:solidFill>
                  <a:srgbClr val="000000"/>
                </a:solidFill>
                <a:effectLst/>
                <a:latin typeface="Arial" panose="020B0604020202020204" pitchFamily="34" charset="0"/>
              </a:rPr>
              <a:t>:</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Introduces set of rules to map some characters and replaces them for Step 03;</a:t>
            </a:r>
          </a:p>
          <a:p>
            <a:pPr marL="45720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Python code:</a:t>
            </a:r>
            <a:r>
              <a:rPr lang="en-US" b="1" i="1" u="none" strike="noStrike" dirty="0">
                <a:solidFill>
                  <a:srgbClr val="000000"/>
                </a:solidFill>
                <a:effectLst/>
                <a:latin typeface="Arial" panose="020B0604020202020204" pitchFamily="34" charset="0"/>
              </a:rPr>
              <a:t> </a:t>
            </a:r>
            <a:r>
              <a:rPr lang="en-US" b="1" i="1" u="none" strike="noStrike" dirty="0" err="1">
                <a:solidFill>
                  <a:srgbClr val="000000"/>
                </a:solidFill>
                <a:effectLst/>
                <a:latin typeface="Arial" panose="020B0604020202020204" pitchFamily="34" charset="0"/>
              </a:rPr>
              <a:t>DistanceComparison.py</a:t>
            </a:r>
            <a:r>
              <a:rPr lang="en-US" b="0" i="0" u="none" strike="noStrike" dirty="0">
                <a:solidFill>
                  <a:srgbClr val="000000"/>
                </a:solidFill>
                <a:effectLst/>
                <a:latin typeface="Arial" panose="020B0604020202020204" pitchFamily="34" charset="0"/>
              </a:rPr>
              <a:t>:</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A python class that reads the </a:t>
            </a:r>
            <a:r>
              <a:rPr lang="en-US" b="0" i="0" u="none" strike="noStrike" dirty="0" err="1">
                <a:solidFill>
                  <a:srgbClr val="000000"/>
                </a:solidFill>
                <a:effectLst/>
                <a:latin typeface="Arial" panose="020B0604020202020204" pitchFamily="34" charset="0"/>
              </a:rPr>
              <a:t>sample.conllu</a:t>
            </a:r>
            <a:r>
              <a:rPr lang="en-US" b="0" i="0" u="none" strike="noStrike" dirty="0">
                <a:solidFill>
                  <a:srgbClr val="000000"/>
                </a:solidFill>
                <a:effectLst/>
                <a:latin typeface="Arial" panose="020B0604020202020204" pitchFamily="34" charset="0"/>
              </a:rPr>
              <a:t> file (100 sentences in Uzbek) and compares it to the resulting </a:t>
            </a:r>
            <a:r>
              <a:rPr lang="en-US" b="0" i="0" u="none" strike="noStrike" dirty="0" err="1">
                <a:solidFill>
                  <a:srgbClr val="000000"/>
                </a:solidFill>
                <a:effectLst/>
                <a:latin typeface="Arial" panose="020B0604020202020204" pitchFamily="34" charset="0"/>
              </a:rPr>
              <a:t>conllu</a:t>
            </a:r>
            <a:r>
              <a:rPr lang="en-US" b="0" i="0" u="none" strike="noStrike" dirty="0">
                <a:solidFill>
                  <a:srgbClr val="000000"/>
                </a:solidFill>
                <a:effectLst/>
                <a:latin typeface="Arial" panose="020B0604020202020204" pitchFamily="34" charset="0"/>
              </a:rPr>
              <a:t> treebank of each step to how much (in %) closer is the result to the actual Uzbek;</a:t>
            </a:r>
          </a:p>
          <a:p>
            <a:pPr marL="742950" lvl="1" indent="-285750" rtl="0" fontAlgn="base">
              <a:buFont typeface="Arial" panose="020B0604020202020204" pitchFamily="34" charset="0"/>
              <a:buChar char="•"/>
            </a:pPr>
            <a:endParaRPr lang="en-US" b="0" i="0" u="none" strike="noStrike" dirty="0">
              <a:solidFill>
                <a:srgbClr val="000000"/>
              </a:solidFill>
              <a:effectLst/>
              <a:latin typeface="Arial" panose="020B0604020202020204" pitchFamily="34" charset="0"/>
            </a:endParaRPr>
          </a:p>
          <a:p>
            <a:pPr marL="457200" rtl="0" fontAlgn="base"/>
            <a:endParaRPr lang="en-US"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287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9B1C4-6BA5-8973-152E-7EE5B2DC69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C49FBC34-30EB-B562-713F-1C20F3AB2C9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657E8608-FDEE-8CFA-B5FE-86AB95FBA04C}"/>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377832B0-8EF6-EF35-E081-A1598A5C2303}"/>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F5AC0D61-94D4-FFE8-88FC-6ABD2B23D320}"/>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379AF672-1B63-9DCB-E5D6-E5EB7971A1B2}"/>
              </a:ext>
            </a:extLst>
          </p:cNvPr>
          <p:cNvSpPr txBox="1"/>
          <p:nvPr/>
        </p:nvSpPr>
        <p:spPr>
          <a:xfrm>
            <a:off x="111810" y="534597"/>
            <a:ext cx="3550972"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Mapping pipeline</a:t>
            </a:r>
          </a:p>
        </p:txBody>
      </p:sp>
      <p:sp>
        <p:nvSpPr>
          <p:cNvPr id="15" name="TextBox 14">
            <a:extLst>
              <a:ext uri="{FF2B5EF4-FFF2-40B4-BE49-F238E27FC236}">
                <a16:creationId xmlns:a16="http://schemas.microsoft.com/office/drawing/2014/main" id="{A7E2C47F-AB79-244D-F446-BEFE7729BC2E}"/>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Mapping pipeline                 </a:t>
            </a:r>
            <a:r>
              <a:rPr lang="en-US" sz="1350" b="1" dirty="0">
                <a:solidFill>
                  <a:schemeClr val="bg2">
                    <a:lumMod val="75000"/>
                  </a:schemeClr>
                </a:solidFill>
                <a:latin typeface="CMU Bright" panose="02000603000000000000" pitchFamily="2" charset="0"/>
              </a:rPr>
              <a:t>Evaluation &amp; Conclusion</a:t>
            </a:r>
          </a:p>
        </p:txBody>
      </p:sp>
      <p:sp>
        <p:nvSpPr>
          <p:cNvPr id="25" name="TextBox 24">
            <a:extLst>
              <a:ext uri="{FF2B5EF4-FFF2-40B4-BE49-F238E27FC236}">
                <a16:creationId xmlns:a16="http://schemas.microsoft.com/office/drawing/2014/main" id="{D26A8AE3-7C98-1270-D165-0D7792BDC181}"/>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EF17404D-9C01-AEF3-65CE-872CDD3769E3}"/>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B79D3671-E139-551F-20F1-A503B463CA9A}"/>
              </a:ext>
            </a:extLst>
          </p:cNvPr>
          <p:cNvSpPr>
            <a:spLocks noGrp="1"/>
          </p:cNvSpPr>
          <p:nvPr/>
        </p:nvSpPr>
        <p:spPr>
          <a:xfrm>
            <a:off x="329715" y="1399119"/>
            <a:ext cx="11450609" cy="506061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nSpc>
                <a:spcPct val="150000"/>
              </a:lnSpc>
              <a:buNone/>
            </a:pPr>
            <a:endParaRPr lang="en-GB" dirty="0"/>
          </a:p>
        </p:txBody>
      </p:sp>
      <p:sp>
        <p:nvSpPr>
          <p:cNvPr id="8" name="TextBox 7">
            <a:extLst>
              <a:ext uri="{FF2B5EF4-FFF2-40B4-BE49-F238E27FC236}">
                <a16:creationId xmlns:a16="http://schemas.microsoft.com/office/drawing/2014/main" id="{9F31D8F5-AE8F-43E9-1F89-5787C5978C8D}"/>
              </a:ext>
            </a:extLst>
          </p:cNvPr>
          <p:cNvSpPr txBox="1"/>
          <p:nvPr/>
        </p:nvSpPr>
        <p:spPr>
          <a:xfrm>
            <a:off x="111810" y="1308628"/>
            <a:ext cx="11276626" cy="3416320"/>
          </a:xfrm>
          <a:prstGeom prst="rect">
            <a:avLst/>
          </a:prstGeom>
          <a:noFill/>
        </p:spPr>
        <p:txBody>
          <a:bodyPr wrap="square">
            <a:spAutoFit/>
          </a:bodyPr>
          <a:lstStyle/>
          <a:p>
            <a:pPr marL="457200" rtl="0" fontAlgn="base"/>
            <a:r>
              <a:rPr lang="en-US" b="1" i="0" u="none" strike="noStrike" dirty="0">
                <a:solidFill>
                  <a:srgbClr val="000000"/>
                </a:solidFill>
                <a:effectLst/>
                <a:latin typeface="Arial" panose="020B0604020202020204" pitchFamily="34" charset="0"/>
              </a:rPr>
              <a:t>Step-04: </a:t>
            </a:r>
            <a:r>
              <a:rPr lang="en-US" b="0" i="0" u="none" strike="noStrike" dirty="0">
                <a:solidFill>
                  <a:srgbClr val="000000"/>
                </a:solidFill>
                <a:effectLst/>
                <a:latin typeface="Arial" panose="020B0604020202020204" pitchFamily="34" charset="0"/>
              </a:rPr>
              <a:t>Replacing tokens with their translations using a dictionary extracted from database:</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Extracting Uyghur-English dictionary from internet resources; </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I already have the Uzbek-English dictionary;</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Merging two dictionaries and extracting the Uyghur-English-Uzbek dictionary;</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We have extracted an </a:t>
            </a:r>
            <a:r>
              <a:rPr lang="en-US" b="0" i="0" u="none" strike="noStrike" dirty="0" err="1">
                <a:solidFill>
                  <a:srgbClr val="000000"/>
                </a:solidFill>
                <a:effectLst/>
                <a:latin typeface="Arial" panose="020B0604020202020204" pitchFamily="34" charset="0"/>
              </a:rPr>
              <a:t>uyghur-uzbek</a:t>
            </a:r>
            <a:r>
              <a:rPr lang="en-US" b="0" i="0" u="none" strike="noStrike" dirty="0">
                <a:solidFill>
                  <a:srgbClr val="000000"/>
                </a:solidFill>
                <a:effectLst/>
                <a:latin typeface="Arial" panose="020B0604020202020204" pitchFamily="34" charset="0"/>
              </a:rPr>
              <a:t> dictionary from a database, and performed several steps to make it one-to-one final version:</a:t>
            </a:r>
          </a:p>
          <a:p>
            <a:pPr marL="1143000" lvl="2" indent="-22860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Uy-</a:t>
            </a:r>
            <a:r>
              <a:rPr lang="en-US" b="0" i="0" u="none" strike="noStrike" dirty="0" err="1">
                <a:solidFill>
                  <a:srgbClr val="000000"/>
                </a:solidFill>
                <a:effectLst/>
                <a:latin typeface="Arial" panose="020B0604020202020204" pitchFamily="34" charset="0"/>
              </a:rPr>
              <a:t>uz</a:t>
            </a:r>
            <a:r>
              <a:rPr lang="en-US" b="0" i="0" u="none" strike="noStrike" dirty="0">
                <a:solidFill>
                  <a:srgbClr val="000000"/>
                </a:solidFill>
                <a:effectLst/>
                <a:latin typeface="Arial" panose="020B0604020202020204" pitchFamily="34" charset="0"/>
              </a:rPr>
              <a:t>-</a:t>
            </a:r>
            <a:r>
              <a:rPr lang="en-US" b="0" i="0" u="none" strike="noStrike" dirty="0" err="1">
                <a:solidFill>
                  <a:srgbClr val="000000"/>
                </a:solidFill>
                <a:effectLst/>
                <a:latin typeface="Arial" panose="020B0604020202020204" pitchFamily="34" charset="0"/>
              </a:rPr>
              <a:t>final.txt</a:t>
            </a:r>
            <a:endParaRPr lang="en-US" b="0" i="0" u="none" strike="noStrike" dirty="0">
              <a:solidFill>
                <a:srgbClr val="000000"/>
              </a:solidFill>
              <a:effectLst/>
              <a:latin typeface="Arial" panose="020B0604020202020204" pitchFamily="34" charset="0"/>
            </a:endParaRPr>
          </a:p>
          <a:p>
            <a:pPr marL="457200" rtl="0" fontAlgn="base"/>
            <a:endParaRPr lang="en-US" b="1" i="0" u="none" strike="noStrike" dirty="0">
              <a:solidFill>
                <a:srgbClr val="000000"/>
              </a:solidFill>
              <a:effectLst/>
              <a:latin typeface="Arial" panose="020B0604020202020204" pitchFamily="34" charset="0"/>
            </a:endParaRPr>
          </a:p>
          <a:p>
            <a:pPr marL="457200" rtl="0" fontAlgn="base"/>
            <a:r>
              <a:rPr lang="en-US" b="1" i="0" u="none" strike="noStrike" dirty="0">
                <a:solidFill>
                  <a:srgbClr val="000000"/>
                </a:solidFill>
                <a:effectLst/>
                <a:latin typeface="Arial" panose="020B0604020202020204" pitchFamily="34" charset="0"/>
              </a:rPr>
              <a:t>Step-05: </a:t>
            </a:r>
            <a:r>
              <a:rPr lang="en-US" b="0" i="0" u="none" strike="noStrike" dirty="0">
                <a:solidFill>
                  <a:srgbClr val="000000"/>
                </a:solidFill>
                <a:effectLst/>
                <a:latin typeface="Arial" panose="020B0604020202020204" pitchFamily="34" charset="0"/>
              </a:rPr>
              <a:t>Replacing tokens with their translations using a dictionary extracted from the random sentence coverage step:</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We have extracted another </a:t>
            </a:r>
            <a:r>
              <a:rPr lang="en-US" b="0" i="0" u="none" strike="noStrike" dirty="0" err="1">
                <a:solidFill>
                  <a:srgbClr val="000000"/>
                </a:solidFill>
                <a:effectLst/>
                <a:latin typeface="Arial" panose="020B0604020202020204" pitchFamily="34" charset="0"/>
              </a:rPr>
              <a:t>uyghur-uzbek</a:t>
            </a:r>
            <a:r>
              <a:rPr lang="en-US" b="0" i="0" u="none" strike="noStrike" dirty="0">
                <a:solidFill>
                  <a:srgbClr val="000000"/>
                </a:solidFill>
                <a:effectLst/>
                <a:latin typeface="Arial" panose="020B0604020202020204" pitchFamily="34" charset="0"/>
              </a:rPr>
              <a:t> dictionary from a </a:t>
            </a:r>
            <a:r>
              <a:rPr lang="en-US" b="0" i="0" u="none" strike="noStrike" dirty="0" err="1">
                <a:solidFill>
                  <a:srgbClr val="000000"/>
                </a:solidFill>
                <a:effectLst/>
                <a:latin typeface="Arial" panose="020B0604020202020204" pitchFamily="34" charset="0"/>
              </a:rPr>
              <a:t>sample.connlu</a:t>
            </a:r>
            <a:r>
              <a:rPr lang="en-US" b="0" i="0" u="none" strike="noStrike" dirty="0">
                <a:solidFill>
                  <a:srgbClr val="000000"/>
                </a:solidFill>
                <a:effectLst/>
                <a:latin typeface="Arial" panose="020B0604020202020204" pitchFamily="34" charset="0"/>
              </a:rPr>
              <a:t> file:</a:t>
            </a:r>
          </a:p>
          <a:p>
            <a:pPr marL="1143000" lvl="2" indent="-22860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Uy-</a:t>
            </a:r>
            <a:r>
              <a:rPr lang="en-US" b="0" i="0" u="none" strike="noStrike" dirty="0" err="1">
                <a:solidFill>
                  <a:srgbClr val="000000"/>
                </a:solidFill>
                <a:effectLst/>
                <a:latin typeface="Arial" panose="020B0604020202020204" pitchFamily="34" charset="0"/>
              </a:rPr>
              <a:t>uz</a:t>
            </a:r>
            <a:r>
              <a:rPr lang="en-US" b="0" i="0" u="none" strike="noStrike" dirty="0">
                <a:solidFill>
                  <a:srgbClr val="000000"/>
                </a:solidFill>
                <a:effectLst/>
                <a:latin typeface="Arial" panose="020B0604020202020204" pitchFamily="34" charset="0"/>
              </a:rPr>
              <a:t>-sample-</a:t>
            </a:r>
            <a:r>
              <a:rPr lang="en-US" b="0" i="0" u="none" strike="noStrike" dirty="0" err="1">
                <a:solidFill>
                  <a:srgbClr val="000000"/>
                </a:solidFill>
                <a:effectLst/>
                <a:latin typeface="Arial" panose="020B0604020202020204" pitchFamily="34" charset="0"/>
              </a:rPr>
              <a:t>uniq.txt</a:t>
            </a:r>
            <a:endParaRPr lang="en-US"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1461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48470-1D89-5D5C-63FF-7C9604D3F41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31EC07A-47AA-41FB-13AF-588DFA011B17}"/>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E60A642B-E5EC-B0BF-F7FD-6184BDC532CE}"/>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E9CAE520-8EDC-508B-F82D-B849C0EF1250}"/>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C521FC8B-D1D8-32B8-2F8D-A989B2921BCD}"/>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407A601E-B643-E3E4-1AA0-773F30CADD63}"/>
              </a:ext>
            </a:extLst>
          </p:cNvPr>
          <p:cNvSpPr txBox="1"/>
          <p:nvPr/>
        </p:nvSpPr>
        <p:spPr>
          <a:xfrm>
            <a:off x="111810" y="534597"/>
            <a:ext cx="3550972"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Mapping pipeline</a:t>
            </a:r>
          </a:p>
        </p:txBody>
      </p:sp>
      <p:sp>
        <p:nvSpPr>
          <p:cNvPr id="15" name="TextBox 14">
            <a:extLst>
              <a:ext uri="{FF2B5EF4-FFF2-40B4-BE49-F238E27FC236}">
                <a16:creationId xmlns:a16="http://schemas.microsoft.com/office/drawing/2014/main" id="{3F87CD00-8DC3-DE45-FE8B-E2DE38745C5F}"/>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Mapping pipeline                 </a:t>
            </a:r>
            <a:r>
              <a:rPr lang="en-US" sz="1350" b="1" dirty="0">
                <a:solidFill>
                  <a:schemeClr val="bg2">
                    <a:lumMod val="75000"/>
                  </a:schemeClr>
                </a:solidFill>
                <a:latin typeface="CMU Bright" panose="02000603000000000000" pitchFamily="2" charset="0"/>
              </a:rPr>
              <a:t>Evaluation &amp; Conclusion</a:t>
            </a:r>
          </a:p>
        </p:txBody>
      </p:sp>
      <p:sp>
        <p:nvSpPr>
          <p:cNvPr id="25" name="TextBox 24">
            <a:extLst>
              <a:ext uri="{FF2B5EF4-FFF2-40B4-BE49-F238E27FC236}">
                <a16:creationId xmlns:a16="http://schemas.microsoft.com/office/drawing/2014/main" id="{A72F9CBC-9026-54CB-05FF-8DDC6144D6E7}"/>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6D82978F-4B33-3131-4A83-AF2798CA988C}"/>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403BC298-29D8-A703-373F-64B63335AFC7}"/>
              </a:ext>
            </a:extLst>
          </p:cNvPr>
          <p:cNvSpPr>
            <a:spLocks noGrp="1"/>
          </p:cNvSpPr>
          <p:nvPr/>
        </p:nvSpPr>
        <p:spPr>
          <a:xfrm>
            <a:off x="329715" y="1399119"/>
            <a:ext cx="11450609" cy="506061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nSpc>
                <a:spcPct val="150000"/>
              </a:lnSpc>
              <a:buNone/>
            </a:pPr>
            <a:endParaRPr lang="en-GB" dirty="0"/>
          </a:p>
        </p:txBody>
      </p:sp>
      <p:sp>
        <p:nvSpPr>
          <p:cNvPr id="8" name="TextBox 7">
            <a:extLst>
              <a:ext uri="{FF2B5EF4-FFF2-40B4-BE49-F238E27FC236}">
                <a16:creationId xmlns:a16="http://schemas.microsoft.com/office/drawing/2014/main" id="{ED91C847-1654-61AC-E46E-6993876A552E}"/>
              </a:ext>
            </a:extLst>
          </p:cNvPr>
          <p:cNvSpPr txBox="1"/>
          <p:nvPr/>
        </p:nvSpPr>
        <p:spPr>
          <a:xfrm>
            <a:off x="-247825" y="1194068"/>
            <a:ext cx="12301280" cy="5509200"/>
          </a:xfrm>
          <a:prstGeom prst="rect">
            <a:avLst/>
          </a:prstGeom>
          <a:noFill/>
        </p:spPr>
        <p:txBody>
          <a:bodyPr wrap="square">
            <a:spAutoFit/>
          </a:bodyPr>
          <a:lstStyle/>
          <a:p>
            <a:pPr marL="457200" rtl="0" fontAlgn="base"/>
            <a:r>
              <a:rPr lang="en-US" sz="1600" b="1" i="0" u="none" strike="noStrike" dirty="0">
                <a:solidFill>
                  <a:srgbClr val="000000"/>
                </a:solidFill>
                <a:effectLst/>
                <a:latin typeface="Arial" panose="020B0604020202020204" pitchFamily="34" charset="0"/>
              </a:rPr>
              <a:t>Step-06: </a:t>
            </a:r>
            <a:r>
              <a:rPr lang="en-US" sz="1600" b="0" i="0" u="none" strike="noStrike" dirty="0">
                <a:solidFill>
                  <a:srgbClr val="000000"/>
                </a:solidFill>
                <a:effectLst/>
                <a:latin typeface="Arial" panose="020B0604020202020204" pitchFamily="34" charset="0"/>
              </a:rPr>
              <a:t>Replacing words by splitting them into lemma and suffix and finding their translations to merge;</a:t>
            </a:r>
          </a:p>
          <a:p>
            <a:pPr marL="457200" rtl="0" fontAlgn="base"/>
            <a:r>
              <a:rPr lang="en-US" sz="1600" b="1" i="0" u="none" strike="noStrike" dirty="0">
                <a:solidFill>
                  <a:srgbClr val="000000"/>
                </a:solidFill>
                <a:effectLst/>
                <a:latin typeface="Arial" panose="020B0604020202020204" pitchFamily="34" charset="0"/>
              </a:rPr>
              <a:t>Step-07:</a:t>
            </a:r>
            <a:r>
              <a:rPr lang="en-US" sz="1600" b="0" i="0" u="none" strike="noStrike" dirty="0">
                <a:solidFill>
                  <a:srgbClr val="000000"/>
                </a:solidFill>
                <a:effectLst/>
                <a:latin typeface="Arial" panose="020B0604020202020204" pitchFamily="34" charset="0"/>
              </a:rPr>
              <a:t> Creating a Pseudo-mapping dictionary:</a:t>
            </a:r>
          </a:p>
          <a:p>
            <a:pPr marL="742950" lvl="1" indent="-285750"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rPr>
              <a:t>Going through not-converted tokens (that their lemmas are missing);</a:t>
            </a:r>
          </a:p>
          <a:p>
            <a:pPr marL="742950" lvl="1" indent="-285750"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rPr>
              <a:t>Trying to find out its stem and suffix by checking if it ends with one of the common suffixes;</a:t>
            </a:r>
          </a:p>
          <a:p>
            <a:pPr marL="742950" lvl="1" indent="-285750"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rPr>
              <a:t>If so, check the stem part and if it also exists in the dictionary, this is a possible match;</a:t>
            </a:r>
          </a:p>
          <a:p>
            <a:pPr marL="742950" lvl="1" indent="-285750"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rPr>
              <a:t>Since this is a risky assumption to directly play with the production level treebank, one has to write the results into a dictionary format file, and manually confirm, fixing/removing the erroneous ones:</a:t>
            </a:r>
          </a:p>
          <a:p>
            <a:pPr marL="1143000" lvl="2" indent="-228600" rtl="0" fontAlgn="base">
              <a:buFont typeface="Arial" panose="020B0604020202020204" pitchFamily="34" charset="0"/>
              <a:buChar char="•"/>
            </a:pPr>
            <a:r>
              <a:rPr lang="en-US" sz="1600" b="0" i="1" u="none" strike="noStrike" dirty="0">
                <a:solidFill>
                  <a:srgbClr val="000000"/>
                </a:solidFill>
                <a:effectLst/>
                <a:latin typeface="Arial" panose="020B0604020202020204" pitchFamily="34" charset="0"/>
              </a:rPr>
              <a:t>pseudo-</a:t>
            </a:r>
            <a:r>
              <a:rPr lang="en-US" sz="1600" b="0" i="1" u="none" strike="noStrike" dirty="0" err="1">
                <a:solidFill>
                  <a:srgbClr val="000000"/>
                </a:solidFill>
                <a:effectLst/>
                <a:latin typeface="Arial" panose="020B0604020202020204" pitchFamily="34" charset="0"/>
              </a:rPr>
              <a:t>dictionary.txt</a:t>
            </a:r>
            <a:endParaRPr lang="en-US" sz="1600" b="0" i="1" u="none" strike="noStrike" dirty="0">
              <a:solidFill>
                <a:srgbClr val="000000"/>
              </a:solidFill>
              <a:effectLst/>
              <a:latin typeface="Arial" panose="020B0604020202020204" pitchFamily="34" charset="0"/>
            </a:endParaRPr>
          </a:p>
          <a:p>
            <a:pPr marL="457200" rtl="0" fontAlgn="base"/>
            <a:r>
              <a:rPr lang="en-US" sz="1600" b="1" i="0" u="none" strike="noStrike" dirty="0">
                <a:solidFill>
                  <a:srgbClr val="000000"/>
                </a:solidFill>
                <a:effectLst/>
                <a:latin typeface="Arial" panose="020B0604020202020204" pitchFamily="34" charset="0"/>
              </a:rPr>
              <a:t>Step-08: </a:t>
            </a:r>
            <a:r>
              <a:rPr lang="en-US" sz="1600" b="0" i="0" u="none" strike="noStrike" dirty="0">
                <a:solidFill>
                  <a:srgbClr val="000000"/>
                </a:solidFill>
                <a:effectLst/>
                <a:latin typeface="Arial" panose="020B0604020202020204" pitchFamily="34" charset="0"/>
              </a:rPr>
              <a:t>Creating a list of not converted words and mapping them using a manually created dictionary:</a:t>
            </a:r>
          </a:p>
          <a:p>
            <a:pPr marL="742950" lvl="1" indent="-285750" rtl="0" fontAlgn="base">
              <a:buFont typeface="Arial" panose="020B0604020202020204" pitchFamily="34" charset="0"/>
              <a:buChar char="•"/>
            </a:pPr>
            <a:r>
              <a:rPr lang="en-US" sz="1600" b="0" i="1" u="none" strike="noStrike" dirty="0" err="1">
                <a:solidFill>
                  <a:srgbClr val="000000"/>
                </a:solidFill>
                <a:effectLst/>
                <a:latin typeface="Arial" panose="020B0604020202020204" pitchFamily="34" charset="0"/>
              </a:rPr>
              <a:t>uy-uz-hitparade.txt</a:t>
            </a:r>
            <a:endParaRPr lang="en-US" sz="1600" b="0" i="0" u="none" strike="noStrike" dirty="0">
              <a:solidFill>
                <a:srgbClr val="000000"/>
              </a:solidFill>
              <a:effectLst/>
              <a:latin typeface="Arial" panose="020B0604020202020204" pitchFamily="34" charset="0"/>
            </a:endParaRPr>
          </a:p>
          <a:p>
            <a:pPr marL="457200" rtl="0" fontAlgn="base"/>
            <a:r>
              <a:rPr lang="en-US" sz="1600" b="1" i="0" u="none" strike="noStrike" dirty="0">
                <a:solidFill>
                  <a:srgbClr val="000000"/>
                </a:solidFill>
                <a:effectLst/>
                <a:latin typeface="Arial" panose="020B0604020202020204" pitchFamily="34" charset="0"/>
              </a:rPr>
              <a:t>Step-09:</a:t>
            </a:r>
            <a:r>
              <a:rPr lang="en-US" sz="1600" b="0" i="0" u="none" strike="noStrike" dirty="0">
                <a:solidFill>
                  <a:srgbClr val="000000"/>
                </a:solidFill>
                <a:effectLst/>
                <a:latin typeface="Arial" panose="020B0604020202020204" pitchFamily="34" charset="0"/>
              </a:rPr>
              <a:t>Word-ending-based mapping: replacing the common (only) suffixes with their Uzbek alternatives:</a:t>
            </a:r>
          </a:p>
          <a:p>
            <a:pPr marL="742950" lvl="1" indent="-285750"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rPr>
              <a:t>Since this is a risky action, we write the results to another pseudo-dictionary file for manual inspection:</a:t>
            </a:r>
          </a:p>
          <a:p>
            <a:pPr marL="1143000" lvl="2" indent="-228600" rtl="0" fontAlgn="base">
              <a:buFont typeface="Arial" panose="020B0604020202020204" pitchFamily="34" charset="0"/>
              <a:buChar char="•"/>
            </a:pPr>
            <a:r>
              <a:rPr lang="en-US" sz="1600" b="0" i="1" u="none" strike="noStrike" dirty="0">
                <a:solidFill>
                  <a:srgbClr val="000000"/>
                </a:solidFill>
                <a:effectLst/>
                <a:latin typeface="Arial" panose="020B0604020202020204" pitchFamily="34" charset="0"/>
              </a:rPr>
              <a:t>pseudo-suffix-</a:t>
            </a:r>
            <a:r>
              <a:rPr lang="en-US" sz="1600" b="0" i="1" u="none" strike="noStrike" dirty="0" err="1">
                <a:solidFill>
                  <a:srgbClr val="000000"/>
                </a:solidFill>
                <a:effectLst/>
                <a:latin typeface="Arial" panose="020B0604020202020204" pitchFamily="34" charset="0"/>
              </a:rPr>
              <a:t>dictionary.txt</a:t>
            </a:r>
            <a:endParaRPr lang="en-US" sz="1600" b="0" i="0" u="none" strike="noStrike" dirty="0">
              <a:solidFill>
                <a:srgbClr val="000000"/>
              </a:solidFill>
              <a:effectLst/>
              <a:latin typeface="Arial" panose="020B0604020202020204" pitchFamily="34" charset="0"/>
            </a:endParaRPr>
          </a:p>
          <a:p>
            <a:pPr marL="457200" rtl="0" fontAlgn="base"/>
            <a:r>
              <a:rPr lang="en-US" sz="1600" b="1" i="0" u="none" strike="noStrike" dirty="0">
                <a:solidFill>
                  <a:srgbClr val="000000"/>
                </a:solidFill>
                <a:effectLst/>
                <a:latin typeface="Arial" panose="020B0604020202020204" pitchFamily="34" charset="0"/>
              </a:rPr>
              <a:t>Step-10 :</a:t>
            </a:r>
            <a:r>
              <a:rPr lang="en-US" sz="1600" b="0" i="0" u="none" strike="noStrike" dirty="0">
                <a:solidFill>
                  <a:srgbClr val="000000"/>
                </a:solidFill>
                <a:effectLst/>
                <a:latin typeface="Arial" panose="020B0604020202020204" pitchFamily="34" charset="0"/>
              </a:rPr>
              <a:t> Word-by-word translation-2: Replacing stems with their Uzbek alternatives using </a:t>
            </a:r>
            <a:r>
              <a:rPr lang="en-US" sz="1600" b="1" i="0" u="none" strike="noStrike" dirty="0">
                <a:solidFill>
                  <a:srgbClr val="000000"/>
                </a:solidFill>
                <a:effectLst/>
                <a:latin typeface="Arial" panose="020B0604020202020204" pitchFamily="34" charset="0"/>
              </a:rPr>
              <a:t>aligned word embeddings</a:t>
            </a:r>
            <a:r>
              <a:rPr lang="en-US" sz="1600" b="0" i="0" u="none" strike="noStrike" dirty="0">
                <a:solidFill>
                  <a:srgbClr val="000000"/>
                </a:solidFill>
                <a:effectLst/>
                <a:latin typeface="Arial" panose="020B0604020202020204" pitchFamily="34" charset="0"/>
              </a:rPr>
              <a:t>:</a:t>
            </a:r>
          </a:p>
          <a:p>
            <a:pPr marL="742950" lvl="1" indent="-285750"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rPr>
              <a:t>Take Uzbek word-embeddings (I have it);</a:t>
            </a:r>
          </a:p>
          <a:p>
            <a:pPr marL="742950" lvl="1" indent="-285750"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rPr>
              <a:t>Take or create Uyghur Word embeddings;</a:t>
            </a:r>
          </a:p>
          <a:p>
            <a:pPr marL="742950" lvl="1" indent="-285750"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rPr>
              <a:t>Align two embeddings (MUSE, MEEMI) using a small dictionary as a pivot;</a:t>
            </a:r>
          </a:p>
          <a:p>
            <a:pPr marL="742950" lvl="1" indent="-285750"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rPr>
              <a:t>For every word in Uyghur:</a:t>
            </a:r>
          </a:p>
          <a:p>
            <a:pPr marL="1143000" lvl="2" indent="-228600"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rPr>
              <a:t>Choose the list of 15-20 words around the chosen words coordinates, and pick the closest word based on the </a:t>
            </a:r>
            <a:r>
              <a:rPr lang="en-US" sz="1600" b="0" i="0" u="none" strike="noStrike" dirty="0" err="1">
                <a:solidFill>
                  <a:srgbClr val="000000"/>
                </a:solidFill>
                <a:effectLst/>
                <a:latin typeface="Arial" panose="020B0604020202020204" pitchFamily="34" charset="0"/>
              </a:rPr>
              <a:t>Levenshtein</a:t>
            </a:r>
            <a:r>
              <a:rPr lang="en-US" sz="1600" b="0" i="0" u="none" strike="noStrike" dirty="0">
                <a:solidFill>
                  <a:srgbClr val="000000"/>
                </a:solidFill>
                <a:effectLst/>
                <a:latin typeface="Arial" panose="020B0604020202020204" pitchFamily="34" charset="0"/>
              </a:rPr>
              <a:t> distance;</a:t>
            </a:r>
          </a:p>
          <a:p>
            <a:pPr marL="742950" lvl="1" indent="-285750" rtl="0" fontAlgn="base">
              <a:buFont typeface="Arial" panose="020B0604020202020204" pitchFamily="34" charset="0"/>
              <a:buChar char="•"/>
            </a:pPr>
            <a:r>
              <a:rPr lang="en-US" sz="1600" b="0" i="0" u="none" strike="noStrike" dirty="0">
                <a:solidFill>
                  <a:srgbClr val="000000"/>
                </a:solidFill>
                <a:effectLst/>
                <a:latin typeface="Arial" panose="020B0604020202020204" pitchFamily="34" charset="0"/>
              </a:rPr>
              <a:t>Replace the source word with target one;</a:t>
            </a:r>
          </a:p>
          <a:p>
            <a:pPr marL="457200" rtl="0" fontAlgn="base">
              <a:buFont typeface="Arial" panose="020B0604020202020204" pitchFamily="34" charset="0"/>
              <a:buChar char="•"/>
            </a:pPr>
            <a:endParaRPr lang="en-US" sz="1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2009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21599-0D6F-CB96-2F86-502C1E977D3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60C9301-0D78-2F66-9575-0DEAD74682FF}"/>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179BE05F-8F6C-5DEF-B281-38556206A55D}"/>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31C9950C-8E38-3A32-60B9-EE62E6F3C087}"/>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DED3E73B-C0A2-0667-650C-70F98CE4B9DC}"/>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0F2677F8-9B7A-A1C3-5E89-FEFAC2124BF5}"/>
              </a:ext>
            </a:extLst>
          </p:cNvPr>
          <p:cNvSpPr txBox="1"/>
          <p:nvPr/>
        </p:nvSpPr>
        <p:spPr>
          <a:xfrm>
            <a:off x="111810" y="534597"/>
            <a:ext cx="3908186"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Output of the steps</a:t>
            </a:r>
          </a:p>
        </p:txBody>
      </p:sp>
      <p:sp>
        <p:nvSpPr>
          <p:cNvPr id="15" name="TextBox 14">
            <a:extLst>
              <a:ext uri="{FF2B5EF4-FFF2-40B4-BE49-F238E27FC236}">
                <a16:creationId xmlns:a16="http://schemas.microsoft.com/office/drawing/2014/main" id="{D0021ECB-BECD-9360-28ED-13AD6B7EB653}"/>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Mapping pipeline                 Outputs of the steps</a:t>
            </a:r>
          </a:p>
        </p:txBody>
      </p:sp>
      <p:sp>
        <p:nvSpPr>
          <p:cNvPr id="25" name="TextBox 24">
            <a:extLst>
              <a:ext uri="{FF2B5EF4-FFF2-40B4-BE49-F238E27FC236}">
                <a16:creationId xmlns:a16="http://schemas.microsoft.com/office/drawing/2014/main" id="{D29BF4FD-4F4C-C670-5009-00999121F51C}"/>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43B21F8E-B1A3-9CC0-03A7-53B8CDF2BB54}"/>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7DEC3628-ED11-FAA0-0D48-C9D71196880C}"/>
              </a:ext>
            </a:extLst>
          </p:cNvPr>
          <p:cNvSpPr>
            <a:spLocks noGrp="1"/>
          </p:cNvSpPr>
          <p:nvPr/>
        </p:nvSpPr>
        <p:spPr>
          <a:xfrm>
            <a:off x="329715" y="1399119"/>
            <a:ext cx="11450609" cy="506061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nSpc>
                <a:spcPct val="150000"/>
              </a:lnSpc>
              <a:buNone/>
            </a:pPr>
            <a:endParaRPr lang="en-GB" dirty="0"/>
          </a:p>
        </p:txBody>
      </p:sp>
      <p:sp>
        <p:nvSpPr>
          <p:cNvPr id="8" name="TextBox 7">
            <a:extLst>
              <a:ext uri="{FF2B5EF4-FFF2-40B4-BE49-F238E27FC236}">
                <a16:creationId xmlns:a16="http://schemas.microsoft.com/office/drawing/2014/main" id="{1B171ECC-661F-8B55-A611-0CA6A2CA805B}"/>
              </a:ext>
            </a:extLst>
          </p:cNvPr>
          <p:cNvSpPr txBox="1"/>
          <p:nvPr/>
        </p:nvSpPr>
        <p:spPr>
          <a:xfrm>
            <a:off x="111809" y="1194068"/>
            <a:ext cx="11941645" cy="4708981"/>
          </a:xfrm>
          <a:prstGeom prst="rect">
            <a:avLst/>
          </a:prstGeom>
          <a:noFill/>
        </p:spPr>
        <p:txBody>
          <a:bodyPr wrap="square">
            <a:spAutoFit/>
          </a:bodyPr>
          <a:lstStyle/>
          <a:p>
            <a:pPr marL="457200" rtl="0"/>
            <a:r>
              <a:rPr lang="en-US" sz="1800" b="1" i="1" u="none" strike="noStrike" dirty="0">
                <a:solidFill>
                  <a:srgbClr val="000000"/>
                </a:solidFill>
                <a:effectLst/>
                <a:latin typeface="Arial" panose="020B0604020202020204" pitchFamily="34" charset="0"/>
              </a:rPr>
              <a:t>Step-1: </a:t>
            </a:r>
            <a:r>
              <a:rPr lang="en-US" sz="1800" b="0" i="1" u="none" strike="noStrike" dirty="0">
                <a:solidFill>
                  <a:srgbClr val="000000"/>
                </a:solidFill>
                <a:effectLst/>
                <a:latin typeface="Arial" panose="020B0604020202020204" pitchFamily="34" charset="0"/>
              </a:rPr>
              <a:t>Merge Uyghur trin/dev/test </a:t>
            </a:r>
            <a:r>
              <a:rPr lang="en-US" sz="1800" b="0" i="1" u="none" strike="noStrike" dirty="0" err="1">
                <a:solidFill>
                  <a:srgbClr val="000000"/>
                </a:solidFill>
                <a:effectLst/>
                <a:latin typeface="Arial" panose="020B0604020202020204" pitchFamily="34" charset="0"/>
              </a:rPr>
              <a:t>conllu</a:t>
            </a:r>
            <a:r>
              <a:rPr lang="en-US" sz="1800" b="0" i="1" u="none" strike="noStrike" dirty="0">
                <a:solidFill>
                  <a:srgbClr val="000000"/>
                </a:solidFill>
                <a:effectLst/>
                <a:latin typeface="Arial" panose="020B0604020202020204" pitchFamily="34" charset="0"/>
              </a:rPr>
              <a:t> files into one:</a:t>
            </a:r>
            <a:endParaRPr lang="en-US" sz="1600" b="0" dirty="0">
              <a:effectLst/>
            </a:endParaRPr>
          </a:p>
          <a:p>
            <a:pPr marL="914400" rtl="0"/>
            <a:r>
              <a:rPr lang="en-US" sz="1800" b="0" i="1" u="none" strike="noStrike" dirty="0">
                <a:solidFill>
                  <a:srgbClr val="000000"/>
                </a:solidFill>
                <a:effectLst/>
                <a:latin typeface="Arial" panose="020B0604020202020204" pitchFamily="34" charset="0"/>
              </a:rPr>
              <a:t>Mean Average </a:t>
            </a:r>
            <a:r>
              <a:rPr lang="en-US" sz="1800" b="0" i="1" u="none" strike="noStrike" dirty="0" err="1">
                <a:solidFill>
                  <a:srgbClr val="000000"/>
                </a:solidFill>
                <a:effectLst/>
                <a:latin typeface="Arial" panose="020B0604020202020204" pitchFamily="34" charset="0"/>
              </a:rPr>
              <a:t>Levenshtein</a:t>
            </a:r>
            <a:r>
              <a:rPr lang="en-US" sz="1800" b="0" i="1" u="none" strike="noStrike" dirty="0">
                <a:solidFill>
                  <a:srgbClr val="000000"/>
                </a:solidFill>
                <a:effectLst/>
                <a:latin typeface="Arial" panose="020B0604020202020204" pitchFamily="34" charset="0"/>
              </a:rPr>
              <a:t> Distance (in percentage): 11.90%</a:t>
            </a:r>
            <a:endParaRPr lang="en-US" sz="1600" b="0" dirty="0">
              <a:effectLst/>
            </a:endParaRPr>
          </a:p>
          <a:p>
            <a:pPr marL="914400" rtl="0"/>
            <a:r>
              <a:rPr lang="en-US" sz="1800" b="0" i="1" u="none" strike="noStrike" dirty="0">
                <a:solidFill>
                  <a:srgbClr val="000000"/>
                </a:solidFill>
                <a:effectLst/>
                <a:latin typeface="Arial" panose="020B0604020202020204" pitchFamily="34" charset="0"/>
              </a:rPr>
              <a:t>Conversion Coverage:</a:t>
            </a:r>
            <a:endParaRPr lang="en-US" sz="1600" b="0" dirty="0">
              <a:effectLst/>
            </a:endParaRPr>
          </a:p>
          <a:p>
            <a:pPr marL="914400" rtl="0"/>
            <a:r>
              <a:rPr lang="en-US" sz="1800" b="0" i="1" u="none" strike="noStrike" dirty="0">
                <a:solidFill>
                  <a:srgbClr val="000000"/>
                </a:solidFill>
                <a:effectLst/>
                <a:latin typeface="Arial" panose="020B0604020202020204" pitchFamily="34" charset="0"/>
              </a:rPr>
              <a:t>Total Count of tokens: 40236</a:t>
            </a:r>
            <a:endParaRPr lang="en-US" sz="1600" b="0" dirty="0">
              <a:effectLst/>
            </a:endParaRPr>
          </a:p>
          <a:p>
            <a:pPr marL="914400" rtl="0"/>
            <a:r>
              <a:rPr lang="en-US" sz="1800" b="0" i="1" u="none" strike="noStrike" dirty="0">
                <a:solidFill>
                  <a:srgbClr val="000000"/>
                </a:solidFill>
                <a:effectLst/>
                <a:latin typeface="Arial" panose="020B0604020202020204" pitchFamily="34" charset="0"/>
              </a:rPr>
              <a:t>Count of 0: 40236</a:t>
            </a:r>
            <a:endParaRPr lang="en-US" sz="1600" b="0" dirty="0">
              <a:effectLst/>
            </a:endParaRPr>
          </a:p>
          <a:p>
            <a:pPr marL="914400" rtl="0"/>
            <a:r>
              <a:rPr lang="en-US" sz="1800" b="0" i="1" u="none" strike="noStrike" dirty="0">
                <a:solidFill>
                  <a:srgbClr val="000000"/>
                </a:solidFill>
                <a:effectLst/>
                <a:latin typeface="Arial" panose="020B0604020202020204" pitchFamily="34" charset="0"/>
              </a:rPr>
              <a:t>Count of 1: 0</a:t>
            </a:r>
            <a:endParaRPr lang="en-US" sz="1600" b="0" dirty="0">
              <a:effectLst/>
            </a:endParaRPr>
          </a:p>
          <a:p>
            <a:pPr marL="457200" rtl="0"/>
            <a:r>
              <a:rPr lang="en-US" sz="1800" b="0" i="1" u="none" strike="noStrike" dirty="0">
                <a:solidFill>
                  <a:srgbClr val="000000"/>
                </a:solidFill>
                <a:effectLst/>
                <a:latin typeface="Arial" panose="020B0604020202020204" pitchFamily="34" charset="0"/>
              </a:rPr>
              <a:t>Conversion Percentage: 0.00%</a:t>
            </a:r>
          </a:p>
          <a:p>
            <a:pPr marL="457200" rtl="0"/>
            <a:endParaRPr lang="en-US" sz="1600" dirty="0">
              <a:solidFill>
                <a:srgbClr val="000000"/>
              </a:solidFill>
              <a:latin typeface="Arial" panose="020B0604020202020204" pitchFamily="34" charset="0"/>
            </a:endParaRPr>
          </a:p>
          <a:p>
            <a:pPr marL="457200" rtl="0"/>
            <a:r>
              <a:rPr lang="en-US" sz="1800" b="1" i="1" u="none" strike="noStrike" dirty="0">
                <a:solidFill>
                  <a:srgbClr val="000000"/>
                </a:solidFill>
                <a:effectLst/>
                <a:latin typeface="Arial" panose="020B0604020202020204" pitchFamily="34" charset="0"/>
              </a:rPr>
              <a:t>Step-2:</a:t>
            </a:r>
            <a:r>
              <a:rPr lang="en-US" sz="1800" b="0" i="1" u="none" strike="noStrike" dirty="0">
                <a:solidFill>
                  <a:srgbClr val="000000"/>
                </a:solidFill>
                <a:effectLst/>
                <a:latin typeface="Arial" panose="020B0604020202020204" pitchFamily="34" charset="0"/>
              </a:rPr>
              <a:t> Transliterate the merged file from Uyghur </a:t>
            </a:r>
            <a:r>
              <a:rPr lang="en-US" sz="1800" b="0" i="1" u="none" strike="noStrike" dirty="0" err="1">
                <a:solidFill>
                  <a:srgbClr val="000000"/>
                </a:solidFill>
                <a:effectLst/>
                <a:latin typeface="Arial" panose="020B0604020202020204" pitchFamily="34" charset="0"/>
              </a:rPr>
              <a:t>arabic</a:t>
            </a:r>
            <a:r>
              <a:rPr lang="en-US" sz="1800" b="0" i="1" u="none" strike="noStrike" dirty="0">
                <a:solidFill>
                  <a:srgbClr val="000000"/>
                </a:solidFill>
                <a:effectLst/>
                <a:latin typeface="Arial" panose="020B0604020202020204" pitchFamily="34" charset="0"/>
              </a:rPr>
              <a:t> into Uyghur </a:t>
            </a:r>
            <a:r>
              <a:rPr lang="en-US" sz="1800" b="0" i="1" u="none" strike="noStrike" dirty="0" err="1">
                <a:solidFill>
                  <a:srgbClr val="000000"/>
                </a:solidFill>
                <a:effectLst/>
                <a:latin typeface="Arial" panose="020B0604020202020204" pitchFamily="34" charset="0"/>
              </a:rPr>
              <a:t>latin</a:t>
            </a:r>
            <a:r>
              <a:rPr lang="en-US" sz="1800" b="0" i="1" u="none" strike="noStrike" dirty="0">
                <a:solidFill>
                  <a:srgbClr val="000000"/>
                </a:solidFill>
                <a:effectLst/>
                <a:latin typeface="Arial" panose="020B0604020202020204" pitchFamily="34" charset="0"/>
              </a:rPr>
              <a:t>:</a:t>
            </a:r>
            <a:endParaRPr lang="en-US" sz="1600" b="0" dirty="0">
              <a:effectLst/>
            </a:endParaRPr>
          </a:p>
          <a:p>
            <a:pPr marL="914400" rtl="0"/>
            <a:r>
              <a:rPr lang="en-US" sz="1800" b="0" i="1" u="none" strike="noStrike" dirty="0">
                <a:solidFill>
                  <a:srgbClr val="000000"/>
                </a:solidFill>
                <a:effectLst/>
                <a:latin typeface="Arial" panose="020B0604020202020204" pitchFamily="34" charset="0"/>
              </a:rPr>
              <a:t>Mean Average </a:t>
            </a:r>
            <a:r>
              <a:rPr lang="en-US" sz="1800" b="0" i="1" u="none" strike="noStrike" dirty="0" err="1">
                <a:solidFill>
                  <a:srgbClr val="000000"/>
                </a:solidFill>
                <a:effectLst/>
                <a:latin typeface="Arial" panose="020B0604020202020204" pitchFamily="34" charset="0"/>
              </a:rPr>
              <a:t>Levenshtein</a:t>
            </a:r>
            <a:r>
              <a:rPr lang="en-US" sz="1800" b="0" i="1" u="none" strike="noStrike" dirty="0">
                <a:solidFill>
                  <a:srgbClr val="000000"/>
                </a:solidFill>
                <a:effectLst/>
                <a:latin typeface="Arial" panose="020B0604020202020204" pitchFamily="34" charset="0"/>
              </a:rPr>
              <a:t> Distance (in percentage): 73.17%</a:t>
            </a:r>
            <a:endParaRPr lang="en-US" sz="1600" b="0" dirty="0">
              <a:effectLst/>
            </a:endParaRPr>
          </a:p>
          <a:p>
            <a:pPr marL="914400" rtl="0"/>
            <a:r>
              <a:rPr lang="en-US" sz="1800" b="0" i="1" u="none" strike="noStrike" dirty="0">
                <a:solidFill>
                  <a:srgbClr val="000000"/>
                </a:solidFill>
                <a:effectLst/>
                <a:latin typeface="Arial" panose="020B0604020202020204" pitchFamily="34" charset="0"/>
              </a:rPr>
              <a:t>Conversion Coverage:</a:t>
            </a:r>
            <a:endParaRPr lang="en-US" sz="1600" b="0" dirty="0">
              <a:effectLst/>
            </a:endParaRPr>
          </a:p>
          <a:p>
            <a:pPr marL="914400" rtl="0"/>
            <a:r>
              <a:rPr lang="en-US" sz="1800" b="0" i="1" u="none" strike="noStrike" dirty="0">
                <a:solidFill>
                  <a:srgbClr val="000000"/>
                </a:solidFill>
                <a:effectLst/>
                <a:latin typeface="Arial" panose="020B0604020202020204" pitchFamily="34" charset="0"/>
              </a:rPr>
              <a:t>Total Count of tokens: 40236</a:t>
            </a:r>
            <a:endParaRPr lang="en-US" sz="1600" b="0" dirty="0">
              <a:effectLst/>
            </a:endParaRPr>
          </a:p>
          <a:p>
            <a:pPr marL="914400" rtl="0"/>
            <a:r>
              <a:rPr lang="en-US" sz="1800" b="0" i="1" u="none" strike="noStrike" dirty="0">
                <a:solidFill>
                  <a:srgbClr val="000000"/>
                </a:solidFill>
                <a:effectLst/>
                <a:latin typeface="Arial" panose="020B0604020202020204" pitchFamily="34" charset="0"/>
              </a:rPr>
              <a:t>Count of 0: 32429</a:t>
            </a:r>
            <a:endParaRPr lang="en-US" sz="1600" b="0" dirty="0">
              <a:effectLst/>
            </a:endParaRPr>
          </a:p>
          <a:p>
            <a:pPr marL="914400" rtl="0"/>
            <a:r>
              <a:rPr lang="en-US" sz="1800" b="0" i="1" u="none" strike="noStrike" dirty="0">
                <a:solidFill>
                  <a:srgbClr val="000000"/>
                </a:solidFill>
                <a:effectLst/>
                <a:latin typeface="Arial" panose="020B0604020202020204" pitchFamily="34" charset="0"/>
              </a:rPr>
              <a:t>Count of 1: 7807</a:t>
            </a:r>
            <a:endParaRPr lang="en-US" sz="1600" b="0" dirty="0">
              <a:effectLst/>
            </a:endParaRPr>
          </a:p>
          <a:p>
            <a:pPr marL="914400" rtl="0"/>
            <a:r>
              <a:rPr lang="en-US" sz="1800" b="0" i="1" u="none" strike="noStrike" dirty="0">
                <a:solidFill>
                  <a:srgbClr val="000000"/>
                </a:solidFill>
                <a:effectLst/>
                <a:latin typeface="Arial" panose="020B0604020202020204" pitchFamily="34" charset="0"/>
              </a:rPr>
              <a:t>Conversion Percentage: 19.40%</a:t>
            </a:r>
            <a:endParaRPr lang="en-US" sz="1600" b="0" dirty="0">
              <a:effectLst/>
            </a:endParaRPr>
          </a:p>
          <a:p>
            <a:br>
              <a:rPr lang="en-US" sz="1600" dirty="0"/>
            </a:br>
            <a:endParaRPr lang="en-US" sz="1600" b="0" dirty="0">
              <a:effectLst/>
            </a:endParaRPr>
          </a:p>
        </p:txBody>
      </p:sp>
    </p:spTree>
    <p:extLst>
      <p:ext uri="{BB962C8B-B14F-4D97-AF65-F5344CB8AC3E}">
        <p14:creationId xmlns:p14="http://schemas.microsoft.com/office/powerpoint/2010/main" val="214990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D0E3B-6A29-A94A-E773-49BEF233350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551D6F-0A00-7C57-D7CB-B74947C4C22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F843ED88-4DBC-B140-9F5E-7D971FDFEFEA}"/>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8A6AFF58-6C04-55F9-3B52-92F2345E743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916F1A00-1D3C-BAF5-787C-DF8AF08F0F4C}"/>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AAA8E0B9-832C-52EF-D09C-CBA969668BA0}"/>
              </a:ext>
            </a:extLst>
          </p:cNvPr>
          <p:cNvSpPr txBox="1"/>
          <p:nvPr/>
        </p:nvSpPr>
        <p:spPr>
          <a:xfrm>
            <a:off x="111810" y="534597"/>
            <a:ext cx="3908186"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Output of the steps</a:t>
            </a:r>
          </a:p>
        </p:txBody>
      </p:sp>
      <p:sp>
        <p:nvSpPr>
          <p:cNvPr id="15" name="TextBox 14">
            <a:extLst>
              <a:ext uri="{FF2B5EF4-FFF2-40B4-BE49-F238E27FC236}">
                <a16:creationId xmlns:a16="http://schemas.microsoft.com/office/drawing/2014/main" id="{37839FEE-85E3-B9E7-4C81-FB4B905982C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Mapping pipeline                 Outputs of the steps</a:t>
            </a:r>
          </a:p>
        </p:txBody>
      </p:sp>
      <p:sp>
        <p:nvSpPr>
          <p:cNvPr id="25" name="TextBox 24">
            <a:extLst>
              <a:ext uri="{FF2B5EF4-FFF2-40B4-BE49-F238E27FC236}">
                <a16:creationId xmlns:a16="http://schemas.microsoft.com/office/drawing/2014/main" id="{7E6AAE5E-DD92-E1BA-C1A2-842848EE55F2}"/>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175C4612-1D80-6237-E316-C70B4CC4BB92}"/>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AA1BFA7F-D205-7BAC-BEE8-94FC6671689E}"/>
              </a:ext>
            </a:extLst>
          </p:cNvPr>
          <p:cNvSpPr>
            <a:spLocks noGrp="1"/>
          </p:cNvSpPr>
          <p:nvPr/>
        </p:nvSpPr>
        <p:spPr>
          <a:xfrm>
            <a:off x="329715" y="1399119"/>
            <a:ext cx="11450609" cy="506061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nSpc>
                <a:spcPct val="150000"/>
              </a:lnSpc>
              <a:buNone/>
            </a:pPr>
            <a:endParaRPr lang="en-GB" dirty="0"/>
          </a:p>
        </p:txBody>
      </p:sp>
      <p:sp>
        <p:nvSpPr>
          <p:cNvPr id="8" name="TextBox 7">
            <a:extLst>
              <a:ext uri="{FF2B5EF4-FFF2-40B4-BE49-F238E27FC236}">
                <a16:creationId xmlns:a16="http://schemas.microsoft.com/office/drawing/2014/main" id="{B25380CB-5DA3-E6E7-F6AE-88ECF919F6D8}"/>
              </a:ext>
            </a:extLst>
          </p:cNvPr>
          <p:cNvSpPr txBox="1"/>
          <p:nvPr/>
        </p:nvSpPr>
        <p:spPr>
          <a:xfrm>
            <a:off x="111809" y="1194068"/>
            <a:ext cx="11941645" cy="6093976"/>
          </a:xfrm>
          <a:prstGeom prst="rect">
            <a:avLst/>
          </a:prstGeom>
          <a:noFill/>
        </p:spPr>
        <p:txBody>
          <a:bodyPr wrap="square">
            <a:spAutoFit/>
          </a:bodyPr>
          <a:lstStyle/>
          <a:p>
            <a:pPr marL="457200" rtl="0"/>
            <a:r>
              <a:rPr lang="en-US" sz="1800" b="1" i="1" u="none" strike="noStrike" dirty="0">
                <a:solidFill>
                  <a:srgbClr val="000000"/>
                </a:solidFill>
                <a:effectLst/>
                <a:latin typeface="Arial" panose="020B0604020202020204" pitchFamily="34" charset="0"/>
              </a:rPr>
              <a:t>Step-3:</a:t>
            </a:r>
            <a:r>
              <a:rPr lang="en-US" sz="1800" b="0" i="1" u="none" strike="noStrike" dirty="0">
                <a:solidFill>
                  <a:srgbClr val="000000"/>
                </a:solidFill>
                <a:effectLst/>
                <a:latin typeface="Arial" panose="020B0604020202020204" pitchFamily="34" charset="0"/>
              </a:rPr>
              <a:t> Run some statistics on the resulting transliterated file to see what mappings can be done to make words closer to Uzbek:</a:t>
            </a:r>
            <a:endParaRPr lang="en-US" b="0" dirty="0">
              <a:effectLst/>
            </a:endParaRPr>
          </a:p>
          <a:p>
            <a:pPr marL="914400" rtl="0"/>
            <a:r>
              <a:rPr lang="en-US" sz="1800" b="0" i="1" u="none" strike="noStrike" dirty="0">
                <a:solidFill>
                  <a:srgbClr val="000000"/>
                </a:solidFill>
                <a:effectLst/>
                <a:latin typeface="Arial" panose="020B0604020202020204" pitchFamily="34" charset="0"/>
              </a:rPr>
              <a:t>Total words affected: 15674</a:t>
            </a:r>
            <a:endParaRPr lang="en-US" b="0" dirty="0">
              <a:effectLst/>
            </a:endParaRPr>
          </a:p>
          <a:p>
            <a:pPr marL="914400" rtl="0"/>
            <a:r>
              <a:rPr lang="en-US" sz="1800" b="0" i="1" u="none" strike="noStrike" dirty="0">
                <a:solidFill>
                  <a:srgbClr val="000000"/>
                </a:solidFill>
                <a:effectLst/>
                <a:latin typeface="Arial" panose="020B0604020202020204" pitchFamily="34" charset="0"/>
              </a:rPr>
              <a:t>Mean Average </a:t>
            </a:r>
            <a:r>
              <a:rPr lang="en-US" sz="1800" b="0" i="1" u="none" strike="noStrike" dirty="0" err="1">
                <a:solidFill>
                  <a:srgbClr val="000000"/>
                </a:solidFill>
                <a:effectLst/>
                <a:latin typeface="Arial" panose="020B0604020202020204" pitchFamily="34" charset="0"/>
              </a:rPr>
              <a:t>Levenshtein</a:t>
            </a:r>
            <a:r>
              <a:rPr lang="en-US" sz="1800" b="0" i="1" u="none" strike="noStrike" dirty="0">
                <a:solidFill>
                  <a:srgbClr val="000000"/>
                </a:solidFill>
                <a:effectLst/>
                <a:latin typeface="Arial" panose="020B0604020202020204" pitchFamily="34" charset="0"/>
              </a:rPr>
              <a:t> Distance (in percentage): 79.80%</a:t>
            </a:r>
            <a:endParaRPr lang="en-US" b="0" dirty="0">
              <a:effectLst/>
            </a:endParaRPr>
          </a:p>
          <a:p>
            <a:pPr marL="914400" rtl="0"/>
            <a:r>
              <a:rPr lang="en-US" sz="1800" b="0" i="1" u="none" strike="noStrike" dirty="0">
                <a:solidFill>
                  <a:srgbClr val="000000"/>
                </a:solidFill>
                <a:effectLst/>
                <a:latin typeface="Arial" panose="020B0604020202020204" pitchFamily="34" charset="0"/>
              </a:rPr>
              <a:t>Conversion Coverage:</a:t>
            </a:r>
            <a:endParaRPr lang="en-US" b="0" dirty="0">
              <a:effectLst/>
            </a:endParaRPr>
          </a:p>
          <a:p>
            <a:pPr marL="914400" rtl="0"/>
            <a:r>
              <a:rPr lang="en-US" sz="1800" b="0" i="1" u="none" strike="noStrike" dirty="0">
                <a:solidFill>
                  <a:srgbClr val="000000"/>
                </a:solidFill>
                <a:effectLst/>
                <a:latin typeface="Arial" panose="020B0604020202020204" pitchFamily="34" charset="0"/>
              </a:rPr>
              <a:t>Total Count of tokens: 40236</a:t>
            </a:r>
            <a:endParaRPr lang="en-US" b="0" dirty="0">
              <a:effectLst/>
            </a:endParaRPr>
          </a:p>
          <a:p>
            <a:pPr marL="914400" rtl="0"/>
            <a:r>
              <a:rPr lang="en-US" sz="1800" b="0" i="1" u="none" strike="noStrike" dirty="0">
                <a:solidFill>
                  <a:srgbClr val="000000"/>
                </a:solidFill>
                <a:effectLst/>
                <a:latin typeface="Arial" panose="020B0604020202020204" pitchFamily="34" charset="0"/>
              </a:rPr>
              <a:t>Count of 0: 32429</a:t>
            </a:r>
            <a:endParaRPr lang="en-US" b="0" dirty="0">
              <a:effectLst/>
            </a:endParaRPr>
          </a:p>
          <a:p>
            <a:pPr marL="914400" rtl="0"/>
            <a:r>
              <a:rPr lang="en-US" sz="1800" b="0" i="1" u="none" strike="noStrike" dirty="0">
                <a:solidFill>
                  <a:srgbClr val="000000"/>
                </a:solidFill>
                <a:effectLst/>
                <a:latin typeface="Arial" panose="020B0604020202020204" pitchFamily="34" charset="0"/>
              </a:rPr>
              <a:t>Count of 1: 7807</a:t>
            </a:r>
            <a:endParaRPr lang="en-US" b="0" dirty="0">
              <a:effectLst/>
            </a:endParaRPr>
          </a:p>
          <a:p>
            <a:pPr marL="914400" rtl="0"/>
            <a:r>
              <a:rPr lang="en-US" sz="1800" b="0" i="1" u="none" strike="noStrike" dirty="0">
                <a:solidFill>
                  <a:srgbClr val="000000"/>
                </a:solidFill>
                <a:effectLst/>
                <a:latin typeface="Arial" panose="020B0604020202020204" pitchFamily="34" charset="0"/>
              </a:rPr>
              <a:t>Conversion Percentage: 19.40%</a:t>
            </a:r>
            <a:endParaRPr lang="en-US" b="0" dirty="0">
              <a:effectLst/>
            </a:endParaRPr>
          </a:p>
          <a:p>
            <a:endParaRPr lang="en-US" sz="1600" dirty="0">
              <a:solidFill>
                <a:srgbClr val="000000"/>
              </a:solidFill>
              <a:latin typeface="Arial" panose="020B0604020202020204" pitchFamily="34" charset="0"/>
            </a:endParaRPr>
          </a:p>
          <a:p>
            <a:pPr marL="457200" rtl="0"/>
            <a:r>
              <a:rPr lang="en-US" sz="1800" b="1" i="1" u="none" strike="noStrike" dirty="0">
                <a:solidFill>
                  <a:srgbClr val="000000"/>
                </a:solidFill>
                <a:effectLst/>
                <a:latin typeface="Arial" panose="020B0604020202020204" pitchFamily="34" charset="0"/>
              </a:rPr>
              <a:t>Step-4: </a:t>
            </a:r>
            <a:r>
              <a:rPr lang="en-US" sz="1800" b="0" i="1" u="none" strike="noStrike" dirty="0">
                <a:solidFill>
                  <a:srgbClr val="000000"/>
                </a:solidFill>
                <a:effectLst/>
                <a:latin typeface="Arial" panose="020B0604020202020204" pitchFamily="34" charset="0"/>
              </a:rPr>
              <a:t>Convert words into their </a:t>
            </a:r>
            <a:r>
              <a:rPr lang="en-US" sz="1800" b="0" i="1" u="none" strike="noStrike" dirty="0" err="1">
                <a:solidFill>
                  <a:srgbClr val="000000"/>
                </a:solidFill>
                <a:effectLst/>
                <a:latin typeface="Arial" panose="020B0604020202020204" pitchFamily="34" charset="0"/>
              </a:rPr>
              <a:t>uzbek</a:t>
            </a:r>
            <a:r>
              <a:rPr lang="en-US" sz="1800" b="0" i="1" u="none" strike="noStrike" dirty="0">
                <a:solidFill>
                  <a:srgbClr val="000000"/>
                </a:solidFill>
                <a:effectLst/>
                <a:latin typeface="Arial" panose="020B0604020202020204" pitchFamily="34" charset="0"/>
              </a:rPr>
              <a:t> translation using a big dictionary obtained from a database:</a:t>
            </a:r>
            <a:endParaRPr lang="en-US" b="0" dirty="0">
              <a:effectLst/>
            </a:endParaRPr>
          </a:p>
          <a:p>
            <a:pPr marL="914400" rtl="0"/>
            <a:r>
              <a:rPr lang="en-US" sz="1800" b="0" i="1" u="none" strike="noStrike" dirty="0">
                <a:solidFill>
                  <a:srgbClr val="000000"/>
                </a:solidFill>
                <a:effectLst/>
                <a:latin typeface="Arial" panose="020B0604020202020204" pitchFamily="34" charset="0"/>
              </a:rPr>
              <a:t>Total words read from dictionary:  3855</a:t>
            </a:r>
            <a:endParaRPr lang="en-US" b="0" dirty="0">
              <a:effectLst/>
            </a:endParaRPr>
          </a:p>
          <a:p>
            <a:pPr marL="914400" rtl="0"/>
            <a:r>
              <a:rPr lang="en-US" sz="1800" b="0" i="1" u="none" strike="noStrike" dirty="0">
                <a:solidFill>
                  <a:srgbClr val="000000"/>
                </a:solidFill>
                <a:effectLst/>
                <a:latin typeface="Arial" panose="020B0604020202020204" pitchFamily="34" charset="0"/>
              </a:rPr>
              <a:t>Total number of words changed: 8766</a:t>
            </a:r>
            <a:endParaRPr lang="en-US" b="0" dirty="0">
              <a:effectLst/>
            </a:endParaRPr>
          </a:p>
          <a:p>
            <a:pPr marL="914400" rtl="0"/>
            <a:r>
              <a:rPr lang="en-US" sz="1800" b="0" i="1" u="none" strike="noStrike" dirty="0">
                <a:solidFill>
                  <a:srgbClr val="000000"/>
                </a:solidFill>
                <a:effectLst/>
                <a:latin typeface="Arial" panose="020B0604020202020204" pitchFamily="34" charset="0"/>
              </a:rPr>
              <a:t>Mean Average </a:t>
            </a:r>
            <a:r>
              <a:rPr lang="en-US" sz="1800" b="0" i="1" u="none" strike="noStrike" dirty="0" err="1">
                <a:solidFill>
                  <a:srgbClr val="000000"/>
                </a:solidFill>
                <a:effectLst/>
                <a:latin typeface="Arial" panose="020B0604020202020204" pitchFamily="34" charset="0"/>
              </a:rPr>
              <a:t>Levenshtein</a:t>
            </a:r>
            <a:r>
              <a:rPr lang="en-US" sz="1800" b="0" i="1" u="none" strike="noStrike" dirty="0">
                <a:solidFill>
                  <a:srgbClr val="000000"/>
                </a:solidFill>
                <a:effectLst/>
                <a:latin typeface="Arial" panose="020B0604020202020204" pitchFamily="34" charset="0"/>
              </a:rPr>
              <a:t> Distance (in percentage): 83.04%</a:t>
            </a:r>
            <a:endParaRPr lang="en-US" b="0" dirty="0">
              <a:effectLst/>
            </a:endParaRPr>
          </a:p>
          <a:p>
            <a:pPr marL="914400" rtl="0"/>
            <a:r>
              <a:rPr lang="en-US" sz="1800" b="0" i="1" u="none" strike="noStrike" dirty="0">
                <a:solidFill>
                  <a:srgbClr val="000000"/>
                </a:solidFill>
                <a:effectLst/>
                <a:latin typeface="Arial" panose="020B0604020202020204" pitchFamily="34" charset="0"/>
              </a:rPr>
              <a:t>Conversion Coverage:</a:t>
            </a:r>
            <a:endParaRPr lang="en-US" b="0" dirty="0">
              <a:effectLst/>
            </a:endParaRPr>
          </a:p>
          <a:p>
            <a:pPr marL="914400" rtl="0"/>
            <a:r>
              <a:rPr lang="en-US" sz="1800" b="0" i="1" u="none" strike="noStrike" dirty="0">
                <a:solidFill>
                  <a:srgbClr val="000000"/>
                </a:solidFill>
                <a:effectLst/>
                <a:latin typeface="Arial" panose="020B0604020202020204" pitchFamily="34" charset="0"/>
              </a:rPr>
              <a:t>Total Count of tokens: 40236</a:t>
            </a:r>
            <a:endParaRPr lang="en-US" b="0" dirty="0">
              <a:effectLst/>
            </a:endParaRPr>
          </a:p>
          <a:p>
            <a:pPr marL="914400" rtl="0"/>
            <a:r>
              <a:rPr lang="en-US" sz="1800" b="0" i="1" u="none" strike="noStrike" dirty="0">
                <a:solidFill>
                  <a:srgbClr val="000000"/>
                </a:solidFill>
                <a:effectLst/>
                <a:latin typeface="Arial" panose="020B0604020202020204" pitchFamily="34" charset="0"/>
              </a:rPr>
              <a:t>Count of 0: 23663</a:t>
            </a:r>
            <a:endParaRPr lang="en-US" b="0" dirty="0">
              <a:effectLst/>
            </a:endParaRPr>
          </a:p>
          <a:p>
            <a:pPr marL="914400" rtl="0"/>
            <a:r>
              <a:rPr lang="en-US" sz="1800" b="0" i="1" u="none" strike="noStrike" dirty="0">
                <a:solidFill>
                  <a:srgbClr val="000000"/>
                </a:solidFill>
                <a:effectLst/>
                <a:latin typeface="Arial" panose="020B0604020202020204" pitchFamily="34" charset="0"/>
              </a:rPr>
              <a:t>Count of 1: 16573</a:t>
            </a:r>
            <a:endParaRPr lang="en-US" b="0" dirty="0">
              <a:effectLst/>
            </a:endParaRPr>
          </a:p>
          <a:p>
            <a:pPr marL="914400" rtl="0"/>
            <a:r>
              <a:rPr lang="en-US" sz="1800" b="0" i="1" u="none" strike="noStrike" dirty="0">
                <a:solidFill>
                  <a:srgbClr val="000000"/>
                </a:solidFill>
                <a:effectLst/>
                <a:latin typeface="Arial" panose="020B0604020202020204" pitchFamily="34" charset="0"/>
              </a:rPr>
              <a:t>Conversion Percentage: 41.19%</a:t>
            </a:r>
            <a:endParaRPr lang="en-US" b="0" dirty="0">
              <a:effectLst/>
            </a:endParaRPr>
          </a:p>
          <a:p>
            <a:br>
              <a:rPr lang="en-US" dirty="0"/>
            </a:br>
            <a:br>
              <a:rPr lang="en-US" sz="1600" dirty="0"/>
            </a:br>
            <a:endParaRPr lang="en-US" sz="1600" b="0" dirty="0">
              <a:effectLst/>
            </a:endParaRPr>
          </a:p>
        </p:txBody>
      </p:sp>
    </p:spTree>
    <p:extLst>
      <p:ext uri="{BB962C8B-B14F-4D97-AF65-F5344CB8AC3E}">
        <p14:creationId xmlns:p14="http://schemas.microsoft.com/office/powerpoint/2010/main" val="161397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05CF-CF20-71FC-4250-AB89AF7E813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82C653FD-0AB1-F9FC-D387-93BA5C3B182E}"/>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F7224A92-89DC-1CED-A4F1-3EA9C70E2099}"/>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91333224-9C0C-2252-9180-E803882087C3}"/>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88EA785E-D98A-BECA-012C-FAC98D78010B}"/>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917EDB9E-32CE-54D3-804C-B569A03DD46D}"/>
              </a:ext>
            </a:extLst>
          </p:cNvPr>
          <p:cNvSpPr txBox="1"/>
          <p:nvPr/>
        </p:nvSpPr>
        <p:spPr>
          <a:xfrm>
            <a:off x="111810" y="534597"/>
            <a:ext cx="3908186"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Output of the steps</a:t>
            </a:r>
          </a:p>
        </p:txBody>
      </p:sp>
      <p:sp>
        <p:nvSpPr>
          <p:cNvPr id="15" name="TextBox 14">
            <a:extLst>
              <a:ext uri="{FF2B5EF4-FFF2-40B4-BE49-F238E27FC236}">
                <a16:creationId xmlns:a16="http://schemas.microsoft.com/office/drawing/2014/main" id="{94D477CF-A976-DEAE-D240-836A909E37A3}"/>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Mapping pipeline                 Outputs of the steps</a:t>
            </a:r>
          </a:p>
        </p:txBody>
      </p:sp>
      <p:sp>
        <p:nvSpPr>
          <p:cNvPr id="25" name="TextBox 24">
            <a:extLst>
              <a:ext uri="{FF2B5EF4-FFF2-40B4-BE49-F238E27FC236}">
                <a16:creationId xmlns:a16="http://schemas.microsoft.com/office/drawing/2014/main" id="{C04F0FDB-6645-1835-0292-A9655D5F57C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EA87E958-9224-676A-51FC-13A331CB14E2}"/>
              </a:ext>
            </a:extLst>
          </p:cNvPr>
          <p:cNvPicPr>
            <a:picLocks noChangeAspect="1"/>
          </p:cNvPicPr>
          <p:nvPr/>
        </p:nvPicPr>
        <p:blipFill>
          <a:blip r:embed="rId3"/>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E2F904E4-2722-BFFD-C8F6-C07AA8BC5351}"/>
              </a:ext>
            </a:extLst>
          </p:cNvPr>
          <p:cNvSpPr>
            <a:spLocks noGrp="1"/>
          </p:cNvSpPr>
          <p:nvPr/>
        </p:nvSpPr>
        <p:spPr>
          <a:xfrm>
            <a:off x="329715" y="1399119"/>
            <a:ext cx="11450609" cy="506061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nSpc>
                <a:spcPct val="150000"/>
              </a:lnSpc>
              <a:buNone/>
            </a:pPr>
            <a:endParaRPr lang="en-GB" dirty="0"/>
          </a:p>
        </p:txBody>
      </p:sp>
      <p:sp>
        <p:nvSpPr>
          <p:cNvPr id="8" name="TextBox 7">
            <a:extLst>
              <a:ext uri="{FF2B5EF4-FFF2-40B4-BE49-F238E27FC236}">
                <a16:creationId xmlns:a16="http://schemas.microsoft.com/office/drawing/2014/main" id="{0B57F856-046D-80B6-AFAF-D1A1B11E97FB}"/>
              </a:ext>
            </a:extLst>
          </p:cNvPr>
          <p:cNvSpPr txBox="1"/>
          <p:nvPr/>
        </p:nvSpPr>
        <p:spPr>
          <a:xfrm>
            <a:off x="111809" y="1194068"/>
            <a:ext cx="11941645" cy="6370975"/>
          </a:xfrm>
          <a:prstGeom prst="rect">
            <a:avLst/>
          </a:prstGeom>
          <a:noFill/>
        </p:spPr>
        <p:txBody>
          <a:bodyPr wrap="square">
            <a:spAutoFit/>
          </a:bodyPr>
          <a:lstStyle/>
          <a:p>
            <a:pPr marL="457200" rtl="0"/>
            <a:r>
              <a:rPr lang="en-US" sz="1700" b="1" i="1" u="none" strike="noStrike" dirty="0">
                <a:solidFill>
                  <a:srgbClr val="000000"/>
                </a:solidFill>
                <a:effectLst/>
                <a:latin typeface="Arial" panose="020B0604020202020204" pitchFamily="34" charset="0"/>
              </a:rPr>
              <a:t>Step-5:</a:t>
            </a:r>
            <a:r>
              <a:rPr lang="en-US" sz="1700" b="0" i="1" u="none" strike="noStrike" dirty="0">
                <a:solidFill>
                  <a:srgbClr val="000000"/>
                </a:solidFill>
                <a:effectLst/>
                <a:latin typeface="Arial" panose="020B0604020202020204" pitchFamily="34" charset="0"/>
              </a:rPr>
              <a:t> Convert words into their </a:t>
            </a:r>
            <a:r>
              <a:rPr lang="en-US" sz="1700" b="0" i="1" u="none" strike="noStrike" dirty="0" err="1">
                <a:solidFill>
                  <a:srgbClr val="000000"/>
                </a:solidFill>
                <a:effectLst/>
                <a:latin typeface="Arial" panose="020B0604020202020204" pitchFamily="34" charset="0"/>
              </a:rPr>
              <a:t>uzbek</a:t>
            </a:r>
            <a:r>
              <a:rPr lang="en-US" sz="1700" b="0" i="1" u="none" strike="noStrike" dirty="0">
                <a:solidFill>
                  <a:srgbClr val="000000"/>
                </a:solidFill>
                <a:effectLst/>
                <a:latin typeface="Arial" panose="020B0604020202020204" pitchFamily="34" charset="0"/>
              </a:rPr>
              <a:t> translation using a big dictionary obtained from a </a:t>
            </a:r>
            <a:r>
              <a:rPr lang="en-US" sz="1700" b="0" i="1" u="none" strike="noStrike" dirty="0" err="1">
                <a:solidFill>
                  <a:srgbClr val="000000"/>
                </a:solidFill>
                <a:effectLst/>
                <a:latin typeface="Arial" panose="020B0604020202020204" pitchFamily="34" charset="0"/>
              </a:rPr>
              <a:t>sample.conllu</a:t>
            </a:r>
            <a:r>
              <a:rPr lang="en-US" sz="1700" b="0" i="1" u="none" strike="noStrike" dirty="0">
                <a:solidFill>
                  <a:srgbClr val="000000"/>
                </a:solidFill>
                <a:effectLst/>
                <a:latin typeface="Arial" panose="020B0604020202020204" pitchFamily="34" charset="0"/>
              </a:rPr>
              <a:t> file:</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Total words read from dictionary:  747</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Total number of words changed: 5231</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Mean Average </a:t>
            </a:r>
            <a:r>
              <a:rPr lang="en-US" sz="1700" b="0" i="1" u="none" strike="noStrike" dirty="0" err="1">
                <a:solidFill>
                  <a:srgbClr val="000000"/>
                </a:solidFill>
                <a:effectLst/>
                <a:latin typeface="Arial" panose="020B0604020202020204" pitchFamily="34" charset="0"/>
              </a:rPr>
              <a:t>Levenshtein</a:t>
            </a:r>
            <a:r>
              <a:rPr lang="en-US" sz="1700" b="0" i="1" u="none" strike="noStrike" dirty="0">
                <a:solidFill>
                  <a:srgbClr val="000000"/>
                </a:solidFill>
                <a:effectLst/>
                <a:latin typeface="Arial" panose="020B0604020202020204" pitchFamily="34" charset="0"/>
              </a:rPr>
              <a:t> Distance (in percentage): 98.63%</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Conversion Coverage:</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Total Count of tokens: 40236</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Count of 0: 18432</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Count of 1: 21804</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Conversion Percentage: 54.19%</a:t>
            </a:r>
            <a:endParaRPr lang="en-US" sz="1700" dirty="0">
              <a:solidFill>
                <a:srgbClr val="000000"/>
              </a:solidFill>
              <a:latin typeface="Arial" panose="020B0604020202020204" pitchFamily="34" charset="0"/>
            </a:endParaRPr>
          </a:p>
          <a:p>
            <a:pPr marL="141288" rtl="0"/>
            <a:r>
              <a:rPr lang="en-US" sz="1700" b="1" i="1" u="none" strike="noStrike" dirty="0">
                <a:solidFill>
                  <a:srgbClr val="000000"/>
                </a:solidFill>
                <a:effectLst/>
                <a:latin typeface="Arial" panose="020B0604020202020204" pitchFamily="34" charset="0"/>
              </a:rPr>
              <a:t>Step-6: </a:t>
            </a:r>
            <a:r>
              <a:rPr lang="en-US" sz="1700" b="0" i="1" u="none" strike="noStrike" dirty="0">
                <a:solidFill>
                  <a:srgbClr val="000000"/>
                </a:solidFill>
                <a:effectLst/>
                <a:latin typeface="Arial" panose="020B0604020202020204" pitchFamily="34" charset="0"/>
              </a:rPr>
              <a:t>Going through not converted tokens and splitting to stem and suffix, then converting each to merge later:</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Total words read from dictionary:  4441</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Total words read from dictionary:  142</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Total number of lines changed: 2909</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Created a text collection:  uz_udt-mapped-06.txt</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Mean Average </a:t>
            </a:r>
            <a:r>
              <a:rPr lang="en-US" sz="1700" b="0" i="1" u="none" strike="noStrike" dirty="0" err="1">
                <a:solidFill>
                  <a:srgbClr val="000000"/>
                </a:solidFill>
                <a:effectLst/>
                <a:latin typeface="Arial" panose="020B0604020202020204" pitchFamily="34" charset="0"/>
              </a:rPr>
              <a:t>Levenshtein</a:t>
            </a:r>
            <a:r>
              <a:rPr lang="en-US" sz="1700" b="0" i="1" u="none" strike="noStrike" dirty="0">
                <a:solidFill>
                  <a:srgbClr val="000000"/>
                </a:solidFill>
                <a:effectLst/>
                <a:latin typeface="Arial" panose="020B0604020202020204" pitchFamily="34" charset="0"/>
              </a:rPr>
              <a:t> Distance (in percentage): 98.63%</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Conversion Coverage:</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Total Count of tokens: 40236</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Count of 0: 15523</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Count of 1: 24713</a:t>
            </a:r>
            <a:endParaRPr lang="en-US" sz="1700" b="0" dirty="0">
              <a:effectLst/>
            </a:endParaRPr>
          </a:p>
          <a:p>
            <a:pPr marL="914400" rtl="0"/>
            <a:r>
              <a:rPr lang="en-US" sz="1700" b="0" i="1" u="none" strike="noStrike" dirty="0">
                <a:solidFill>
                  <a:srgbClr val="000000"/>
                </a:solidFill>
                <a:effectLst/>
                <a:latin typeface="Arial" panose="020B0604020202020204" pitchFamily="34" charset="0"/>
              </a:rPr>
              <a:t>Conversion Percentage: 61.42%</a:t>
            </a:r>
            <a:endParaRPr lang="en-US" sz="1700" b="0" dirty="0">
              <a:effectLst/>
            </a:endParaRPr>
          </a:p>
          <a:p>
            <a:br>
              <a:rPr lang="en-US" sz="1700" dirty="0"/>
            </a:br>
            <a:br>
              <a:rPr lang="en-US" sz="1700" dirty="0"/>
            </a:br>
            <a:br>
              <a:rPr lang="en-US" sz="1700" dirty="0"/>
            </a:br>
            <a:endParaRPr lang="en-US" sz="1700" b="0" dirty="0">
              <a:effectLst/>
            </a:endParaRPr>
          </a:p>
        </p:txBody>
      </p:sp>
    </p:spTree>
    <p:extLst>
      <p:ext uri="{BB962C8B-B14F-4D97-AF65-F5344CB8AC3E}">
        <p14:creationId xmlns:p14="http://schemas.microsoft.com/office/powerpoint/2010/main" val="105474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CF052-4E96-68D5-12D7-B1E4127BAF3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E55E869-8E5E-D00F-804C-595AB585292F}"/>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0CA3F240-2A0A-9D3F-AB84-781978250588}"/>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F245E401-B7CA-D450-60A1-2E791293E9BE}"/>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7D2A88B5-E6DC-FB87-3057-92288C5E42C6}"/>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D3A7AE34-CF6E-28D5-19B9-3D31F91F9828}"/>
              </a:ext>
            </a:extLst>
          </p:cNvPr>
          <p:cNvSpPr txBox="1"/>
          <p:nvPr/>
        </p:nvSpPr>
        <p:spPr>
          <a:xfrm>
            <a:off x="111810" y="534597"/>
            <a:ext cx="3908186"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Output of the steps</a:t>
            </a:r>
          </a:p>
        </p:txBody>
      </p:sp>
      <p:sp>
        <p:nvSpPr>
          <p:cNvPr id="15" name="TextBox 14">
            <a:extLst>
              <a:ext uri="{FF2B5EF4-FFF2-40B4-BE49-F238E27FC236}">
                <a16:creationId xmlns:a16="http://schemas.microsoft.com/office/drawing/2014/main" id="{526F6D60-6F4E-06FA-09FB-52ECB5542AFF}"/>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Mapping pipeline                 Outputs of the steps</a:t>
            </a:r>
          </a:p>
        </p:txBody>
      </p:sp>
      <p:sp>
        <p:nvSpPr>
          <p:cNvPr id="25" name="TextBox 24">
            <a:extLst>
              <a:ext uri="{FF2B5EF4-FFF2-40B4-BE49-F238E27FC236}">
                <a16:creationId xmlns:a16="http://schemas.microsoft.com/office/drawing/2014/main" id="{EFA1157E-82DD-83CD-F17D-CC9B02EC6F70}"/>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1CF75BEA-E360-46F8-2159-DA2E8230A032}"/>
              </a:ext>
            </a:extLst>
          </p:cNvPr>
          <p:cNvPicPr>
            <a:picLocks noChangeAspect="1"/>
          </p:cNvPicPr>
          <p:nvPr/>
        </p:nvPicPr>
        <p:blipFill>
          <a:blip r:embed="rId3"/>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553AF177-F775-577A-E2E6-B4BB71D60015}"/>
              </a:ext>
            </a:extLst>
          </p:cNvPr>
          <p:cNvSpPr>
            <a:spLocks noGrp="1"/>
          </p:cNvSpPr>
          <p:nvPr/>
        </p:nvSpPr>
        <p:spPr>
          <a:xfrm>
            <a:off x="329715" y="1399119"/>
            <a:ext cx="11450609" cy="506061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nSpc>
                <a:spcPct val="150000"/>
              </a:lnSpc>
              <a:buNone/>
            </a:pPr>
            <a:endParaRPr lang="en-GB" dirty="0"/>
          </a:p>
        </p:txBody>
      </p:sp>
      <p:sp>
        <p:nvSpPr>
          <p:cNvPr id="8" name="TextBox 7">
            <a:extLst>
              <a:ext uri="{FF2B5EF4-FFF2-40B4-BE49-F238E27FC236}">
                <a16:creationId xmlns:a16="http://schemas.microsoft.com/office/drawing/2014/main" id="{92CD855B-B674-4EB6-FD07-6E99F2E44AA7}"/>
              </a:ext>
            </a:extLst>
          </p:cNvPr>
          <p:cNvSpPr txBox="1"/>
          <p:nvPr/>
        </p:nvSpPr>
        <p:spPr>
          <a:xfrm>
            <a:off x="1" y="1243159"/>
            <a:ext cx="12191999" cy="5047536"/>
          </a:xfrm>
          <a:prstGeom prst="rect">
            <a:avLst/>
          </a:prstGeom>
          <a:noFill/>
        </p:spPr>
        <p:txBody>
          <a:bodyPr wrap="square">
            <a:spAutoFit/>
          </a:bodyPr>
          <a:lstStyle/>
          <a:p>
            <a:pPr marL="457200" rtl="0"/>
            <a:r>
              <a:rPr lang="en-US" sz="1400" b="1" i="1" u="none" strike="noStrike" dirty="0">
                <a:solidFill>
                  <a:srgbClr val="000000"/>
                </a:solidFill>
                <a:effectLst/>
                <a:latin typeface="Arial" panose="020B0604020202020204" pitchFamily="34" charset="0"/>
              </a:rPr>
              <a:t>Step-07: </a:t>
            </a:r>
            <a:r>
              <a:rPr lang="en-US" sz="1400" b="0" i="1" u="none" strike="noStrike" dirty="0">
                <a:solidFill>
                  <a:srgbClr val="000000"/>
                </a:solidFill>
                <a:effectLst/>
                <a:latin typeface="Arial" panose="020B0604020202020204" pitchFamily="34" charset="0"/>
              </a:rPr>
              <a:t>Creating a Pseudo-mapping dictionary and mapping by that dictionary</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Total words read from dictionary:  741</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Total number of words changed: 1592</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Created a text collection:  uz_udt-mapped-07.txt</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Mean Average </a:t>
            </a:r>
            <a:r>
              <a:rPr lang="en-US" sz="1400" b="0" i="1" u="none" strike="noStrike" dirty="0" err="1">
                <a:solidFill>
                  <a:srgbClr val="000000"/>
                </a:solidFill>
                <a:effectLst/>
                <a:latin typeface="Arial" panose="020B0604020202020204" pitchFamily="34" charset="0"/>
              </a:rPr>
              <a:t>Levenshtein</a:t>
            </a:r>
            <a:r>
              <a:rPr lang="en-US" sz="1400" b="0" i="1" u="none" strike="noStrike" dirty="0">
                <a:solidFill>
                  <a:srgbClr val="000000"/>
                </a:solidFill>
                <a:effectLst/>
                <a:latin typeface="Arial" panose="020B0604020202020204" pitchFamily="34" charset="0"/>
              </a:rPr>
              <a:t> Distance (in percentage): 98.63%</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Conversion Coverage:</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Total Count of tokens: 40236</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Count of 0: 13931</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Count of 1: 26305</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Conversion Percentage: 65.38%</a:t>
            </a:r>
            <a:endParaRPr lang="en-US" sz="1400" b="0" dirty="0">
              <a:effectLst/>
            </a:endParaRPr>
          </a:p>
          <a:p>
            <a:pPr marL="457200" rtl="0"/>
            <a:br>
              <a:rPr lang="en-US" sz="1400" b="0" dirty="0">
                <a:effectLst/>
              </a:rPr>
            </a:br>
            <a:r>
              <a:rPr lang="en-US" sz="1400" b="1" i="1" u="none" strike="noStrike" dirty="0">
                <a:solidFill>
                  <a:srgbClr val="000000"/>
                </a:solidFill>
                <a:effectLst/>
                <a:latin typeface="Arial" panose="020B0604020202020204" pitchFamily="34" charset="0"/>
              </a:rPr>
              <a:t>STEP-08: </a:t>
            </a:r>
            <a:r>
              <a:rPr lang="en-US" sz="1400" b="0" i="1" u="none" strike="noStrike" dirty="0">
                <a:solidFill>
                  <a:srgbClr val="000000"/>
                </a:solidFill>
                <a:effectLst/>
                <a:latin typeface="Arial" panose="020B0604020202020204" pitchFamily="34" charset="0"/>
              </a:rPr>
              <a:t>Creating a </a:t>
            </a:r>
            <a:r>
              <a:rPr lang="en-US" sz="1400" b="0" i="1" u="none" strike="noStrike" dirty="0" err="1">
                <a:solidFill>
                  <a:srgbClr val="000000"/>
                </a:solidFill>
                <a:effectLst/>
                <a:latin typeface="Arial" panose="020B0604020202020204" pitchFamily="34" charset="0"/>
              </a:rPr>
              <a:t>hitparade</a:t>
            </a:r>
            <a:r>
              <a:rPr lang="en-US" sz="1400" b="0" i="1" u="none" strike="noStrike" dirty="0">
                <a:solidFill>
                  <a:srgbClr val="000000"/>
                </a:solidFill>
                <a:effectLst/>
                <a:latin typeface="Arial" panose="020B0604020202020204" pitchFamily="34" charset="0"/>
              </a:rPr>
              <a:t> of not converted words and mapping them using a manually created dictionary:</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Total words read from dictionary:  973</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Total number of words changed: 5628</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Created a text collection:  uz_udt-mapped-08.txt</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Mean Average </a:t>
            </a:r>
            <a:r>
              <a:rPr lang="en-US" sz="1400" b="0" i="1" u="none" strike="noStrike" dirty="0" err="1">
                <a:solidFill>
                  <a:srgbClr val="000000"/>
                </a:solidFill>
                <a:effectLst/>
                <a:latin typeface="Arial" panose="020B0604020202020204" pitchFamily="34" charset="0"/>
              </a:rPr>
              <a:t>Levenshtein</a:t>
            </a:r>
            <a:r>
              <a:rPr lang="en-US" sz="1400" b="0" i="1" u="none" strike="noStrike" dirty="0">
                <a:solidFill>
                  <a:srgbClr val="000000"/>
                </a:solidFill>
                <a:effectLst/>
                <a:latin typeface="Arial" panose="020B0604020202020204" pitchFamily="34" charset="0"/>
              </a:rPr>
              <a:t> Distance (in percentage): 98.63%</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Conversion Coverage:</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Total Count of tokens: 40236 </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Count of 0: 8303</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Count of 1: 31933</a:t>
            </a:r>
            <a:endParaRPr lang="en-US" sz="1400" b="0" dirty="0">
              <a:effectLst/>
            </a:endParaRPr>
          </a:p>
          <a:p>
            <a:pPr marL="914400" rtl="0"/>
            <a:r>
              <a:rPr lang="en-US" sz="1400" b="0" i="1" u="none" strike="noStrike" dirty="0">
                <a:solidFill>
                  <a:srgbClr val="000000"/>
                </a:solidFill>
                <a:effectLst/>
                <a:latin typeface="Arial" panose="020B0604020202020204" pitchFamily="34" charset="0"/>
              </a:rPr>
              <a:t>Conversion Percentage: 79.36%</a:t>
            </a:r>
            <a:endParaRPr lang="en-US" sz="1400" b="0" dirty="0">
              <a:effectLst/>
            </a:endParaRPr>
          </a:p>
          <a:p>
            <a:br>
              <a:rPr lang="en-US" sz="1400" dirty="0"/>
            </a:br>
            <a:endParaRPr lang="en-US" sz="1400" b="0" dirty="0">
              <a:effectLst/>
            </a:endParaRPr>
          </a:p>
        </p:txBody>
      </p:sp>
    </p:spTree>
    <p:extLst>
      <p:ext uri="{BB962C8B-B14F-4D97-AF65-F5344CB8AC3E}">
        <p14:creationId xmlns:p14="http://schemas.microsoft.com/office/powerpoint/2010/main" val="306792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D59A2-113E-5E2E-C995-A0F9CFE8DBA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1CD1FCA-E7E0-2E34-BD44-9B2AE468AE0B}"/>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BCFAB17D-2CDA-5317-2BEC-9512AE6F73F2}"/>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6D81F8C3-D875-5AC0-C4AA-BDBAF4F7DEE2}"/>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7ECF1C41-DA67-CED0-94E7-68AFAE73C10C}"/>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FAF43381-A0E3-CAED-6B0C-D512B88C9106}"/>
              </a:ext>
            </a:extLst>
          </p:cNvPr>
          <p:cNvSpPr txBox="1"/>
          <p:nvPr/>
        </p:nvSpPr>
        <p:spPr>
          <a:xfrm>
            <a:off x="111810" y="534597"/>
            <a:ext cx="3908186"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Output of the steps</a:t>
            </a:r>
          </a:p>
        </p:txBody>
      </p:sp>
      <p:sp>
        <p:nvSpPr>
          <p:cNvPr id="15" name="TextBox 14">
            <a:extLst>
              <a:ext uri="{FF2B5EF4-FFF2-40B4-BE49-F238E27FC236}">
                <a16:creationId xmlns:a16="http://schemas.microsoft.com/office/drawing/2014/main" id="{45383AD2-7675-029F-037A-9A245D7F0B79}"/>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Mapping pipeline                 Outputs of the steps</a:t>
            </a:r>
          </a:p>
        </p:txBody>
      </p:sp>
      <p:sp>
        <p:nvSpPr>
          <p:cNvPr id="25" name="TextBox 24">
            <a:extLst>
              <a:ext uri="{FF2B5EF4-FFF2-40B4-BE49-F238E27FC236}">
                <a16:creationId xmlns:a16="http://schemas.microsoft.com/office/drawing/2014/main" id="{D579139A-815F-6CCF-83B9-C014E3739307}"/>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6F20A8F1-F7EB-5FA8-77B5-E0A5D2CFAED9}"/>
              </a:ext>
            </a:extLst>
          </p:cNvPr>
          <p:cNvPicPr>
            <a:picLocks noChangeAspect="1"/>
          </p:cNvPicPr>
          <p:nvPr/>
        </p:nvPicPr>
        <p:blipFill>
          <a:blip r:embed="rId3"/>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1E9F7F19-F966-5F3E-5AF7-0EB075A4EAE5}"/>
              </a:ext>
            </a:extLst>
          </p:cNvPr>
          <p:cNvSpPr>
            <a:spLocks noGrp="1"/>
          </p:cNvSpPr>
          <p:nvPr/>
        </p:nvSpPr>
        <p:spPr>
          <a:xfrm>
            <a:off x="329715" y="1399119"/>
            <a:ext cx="11450609" cy="506061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nSpc>
                <a:spcPct val="150000"/>
              </a:lnSpc>
              <a:buNone/>
            </a:pPr>
            <a:endParaRPr lang="en-GB" dirty="0"/>
          </a:p>
        </p:txBody>
      </p:sp>
      <p:sp>
        <p:nvSpPr>
          <p:cNvPr id="8" name="TextBox 7">
            <a:extLst>
              <a:ext uri="{FF2B5EF4-FFF2-40B4-BE49-F238E27FC236}">
                <a16:creationId xmlns:a16="http://schemas.microsoft.com/office/drawing/2014/main" id="{9C87B778-0287-0215-225C-B93962411D97}"/>
              </a:ext>
            </a:extLst>
          </p:cNvPr>
          <p:cNvSpPr txBox="1"/>
          <p:nvPr/>
        </p:nvSpPr>
        <p:spPr>
          <a:xfrm>
            <a:off x="1" y="1243159"/>
            <a:ext cx="12191999" cy="1292662"/>
          </a:xfrm>
          <a:prstGeom prst="rect">
            <a:avLst/>
          </a:prstGeom>
          <a:noFill/>
        </p:spPr>
        <p:txBody>
          <a:bodyPr wrap="square">
            <a:spAutoFit/>
          </a:bodyPr>
          <a:lstStyle/>
          <a:p>
            <a:pPr marL="457200" rtl="0"/>
            <a:r>
              <a:rPr lang="en-US" sz="1800" b="1" i="1" u="none" strike="noStrike" dirty="0">
                <a:solidFill>
                  <a:srgbClr val="000000"/>
                </a:solidFill>
                <a:effectLst/>
                <a:latin typeface="Arial" panose="020B0604020202020204" pitchFamily="34" charset="0"/>
              </a:rPr>
              <a:t>STEP-9: </a:t>
            </a:r>
            <a:r>
              <a:rPr lang="en-US" sz="1800" b="0" i="1" u="none" strike="noStrike" dirty="0">
                <a:solidFill>
                  <a:srgbClr val="000000"/>
                </a:solidFill>
                <a:effectLst/>
                <a:latin typeface="Arial" panose="020B0604020202020204" pitchFamily="34" charset="0"/>
              </a:rPr>
              <a:t>Manually correcting the entire treebank using help form Uzbek linguists and LLM judgement:</a:t>
            </a:r>
            <a:endParaRPr lang="en-US" sz="1400" b="0" dirty="0">
              <a:effectLst/>
            </a:endParaRPr>
          </a:p>
          <a:p>
            <a:pPr rtl="0"/>
            <a:br>
              <a:rPr lang="en-US" sz="1400" b="0" dirty="0">
                <a:effectLst/>
              </a:rPr>
            </a:br>
            <a:r>
              <a:rPr lang="en-US" sz="1400" b="0" dirty="0">
                <a:effectLst/>
              </a:rPr>
              <a:t>	</a:t>
            </a:r>
            <a:r>
              <a:rPr lang="en-US" sz="1800" b="0" i="1" u="none" strike="noStrike" dirty="0">
                <a:solidFill>
                  <a:srgbClr val="000000"/>
                </a:solidFill>
                <a:effectLst/>
                <a:latin typeface="Arial" panose="020B0604020202020204" pitchFamily="34" charset="0"/>
              </a:rPr>
              <a:t>FINALLY: The 100% mapped new Uzbek treebank is ready. </a:t>
            </a:r>
            <a:endParaRPr lang="en-US" sz="1400" b="0" dirty="0">
              <a:effectLst/>
            </a:endParaRPr>
          </a:p>
          <a:p>
            <a:br>
              <a:rPr lang="en-US" sz="1400" dirty="0"/>
            </a:br>
            <a:endParaRPr lang="en-US" sz="1400" b="0" dirty="0">
              <a:effectLst/>
            </a:endParaRPr>
          </a:p>
        </p:txBody>
      </p:sp>
    </p:spTree>
    <p:extLst>
      <p:ext uri="{BB962C8B-B14F-4D97-AF65-F5344CB8AC3E}">
        <p14:creationId xmlns:p14="http://schemas.microsoft.com/office/powerpoint/2010/main" val="329680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2360774"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Annotation</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Annotation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0" name="TextBox 9">
            <a:extLst>
              <a:ext uri="{FF2B5EF4-FFF2-40B4-BE49-F238E27FC236}">
                <a16:creationId xmlns:a16="http://schemas.microsoft.com/office/drawing/2014/main" id="{7EFC51C2-6F2F-4B47-243B-25E44E600E2E}"/>
              </a:ext>
            </a:extLst>
          </p:cNvPr>
          <p:cNvSpPr txBox="1"/>
          <p:nvPr/>
        </p:nvSpPr>
        <p:spPr>
          <a:xfrm>
            <a:off x="432329" y="5123074"/>
            <a:ext cx="11559803" cy="646331"/>
          </a:xfrm>
          <a:prstGeom prst="rect">
            <a:avLst/>
          </a:prstGeom>
          <a:noFill/>
        </p:spPr>
        <p:txBody>
          <a:bodyPr wrap="square">
            <a:spAutoFit/>
          </a:bodyPr>
          <a:lstStyle/>
          <a:p>
            <a:br>
              <a:rPr lang="en-GB" b="0" i="0" dirty="0">
                <a:solidFill>
                  <a:srgbClr val="495365"/>
                </a:solidFill>
                <a:effectLst/>
                <a:latin typeface="Lato" panose="020F0502020204030203" pitchFamily="34" charset="0"/>
              </a:rPr>
            </a:br>
            <a:endParaRPr lang="en-US" dirty="0"/>
          </a:p>
        </p:txBody>
      </p:sp>
      <p:pic>
        <p:nvPicPr>
          <p:cNvPr id="7" name="Picture 6">
            <a:extLst>
              <a:ext uri="{FF2B5EF4-FFF2-40B4-BE49-F238E27FC236}">
                <a16:creationId xmlns:a16="http://schemas.microsoft.com/office/drawing/2014/main" id="{0082D1B9-7D2B-9437-BACD-CC67F54DCEB6}"/>
              </a:ext>
            </a:extLst>
          </p:cNvPr>
          <p:cNvPicPr>
            <a:picLocks noChangeAspect="1"/>
          </p:cNvPicPr>
          <p:nvPr/>
        </p:nvPicPr>
        <p:blipFill>
          <a:blip r:embed="rId3"/>
          <a:stretch>
            <a:fillRect/>
          </a:stretch>
        </p:blipFill>
        <p:spPr>
          <a:xfrm>
            <a:off x="2089517" y="1465751"/>
            <a:ext cx="7125736" cy="3372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4903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630DC0-108D-5405-F506-3B47E220D5D4}"/>
              </a:ext>
            </a:extLst>
          </p:cNvPr>
          <p:cNvSpPr>
            <a:spLocks noGrp="1"/>
          </p:cNvSpPr>
          <p:nvPr>
            <p:ph type="body" sz="quarter" idx="10"/>
          </p:nvPr>
        </p:nvSpPr>
        <p:spPr>
          <a:xfrm rot="5400000">
            <a:off x="10056283" y="1722967"/>
            <a:ext cx="3661833" cy="469900"/>
          </a:xfrm>
        </p:spPr>
        <p:txBody>
          <a:bodyPr>
            <a:normAutofit/>
          </a:bodyPr>
          <a:lstStyle/>
          <a:p>
            <a:r>
              <a:rPr lang="en-US" sz="2400"/>
              <a:t>YO‘RIQNOMAGA MISOL</a:t>
            </a:r>
          </a:p>
        </p:txBody>
      </p:sp>
      <p:pic>
        <p:nvPicPr>
          <p:cNvPr id="4" name="Picture 3" descr="A screenshot of a computer&#10;&#10;AI-generated content may be incorrect.">
            <a:extLst>
              <a:ext uri="{FF2B5EF4-FFF2-40B4-BE49-F238E27FC236}">
                <a16:creationId xmlns:a16="http://schemas.microsoft.com/office/drawing/2014/main" id="{826888C4-B29F-5796-F70F-7D6503CDD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16" y="57882"/>
            <a:ext cx="4404298" cy="6742235"/>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9BFACC46-6E38-E3C3-953D-C982ABF4AF9A}"/>
              </a:ext>
            </a:extLst>
          </p:cNvPr>
          <p:cNvPicPr>
            <a:picLocks noChangeAspect="1"/>
          </p:cNvPicPr>
          <p:nvPr/>
        </p:nvPicPr>
        <p:blipFill>
          <a:blip r:embed="rId3"/>
          <a:srcRect r="10596"/>
          <a:stretch/>
        </p:blipFill>
        <p:spPr>
          <a:xfrm>
            <a:off x="4622799" y="5927621"/>
            <a:ext cx="7516283" cy="76104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626F9A7-579A-21A1-4D0E-E2783E2F347A}"/>
              </a:ext>
            </a:extLst>
          </p:cNvPr>
          <p:cNvPicPr>
            <a:picLocks noChangeAspect="1"/>
          </p:cNvPicPr>
          <p:nvPr/>
        </p:nvPicPr>
        <p:blipFill>
          <a:blip r:embed="rId4"/>
          <a:stretch>
            <a:fillRect/>
          </a:stretch>
        </p:blipFill>
        <p:spPr>
          <a:xfrm>
            <a:off x="5127108" y="57882"/>
            <a:ext cx="6273259" cy="5728941"/>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B241E31-E693-78B3-CC26-20D0B691C75C}"/>
                  </a:ext>
                </a:extLst>
              </p14:cNvPr>
              <p14:cNvContentPartPr/>
              <p14:nvPr/>
            </p14:nvContentPartPr>
            <p14:xfrm>
              <a:off x="3720380" y="4232280"/>
              <a:ext cx="195120" cy="246960"/>
            </p14:xfrm>
          </p:contentPart>
        </mc:Choice>
        <mc:Fallback xmlns="">
          <p:pic>
            <p:nvPicPr>
              <p:cNvPr id="7" name="Ink 6">
                <a:extLst>
                  <a:ext uri="{FF2B5EF4-FFF2-40B4-BE49-F238E27FC236}">
                    <a16:creationId xmlns:a16="http://schemas.microsoft.com/office/drawing/2014/main" id="{AB241E31-E693-78B3-CC26-20D0B691C75C}"/>
                  </a:ext>
                </a:extLst>
              </p:cNvPr>
              <p:cNvPicPr/>
              <p:nvPr/>
            </p:nvPicPr>
            <p:blipFill>
              <a:blip r:embed="rId6"/>
              <a:stretch>
                <a:fillRect/>
              </a:stretch>
            </p:blipFill>
            <p:spPr>
              <a:xfrm>
                <a:off x="3711380" y="4223280"/>
                <a:ext cx="2127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D26131CD-2D48-11E6-6A3A-A31B65123FF0}"/>
                  </a:ext>
                </a:extLst>
              </p14:cNvPr>
              <p14:cNvContentPartPr/>
              <p14:nvPr/>
            </p14:nvContentPartPr>
            <p14:xfrm>
              <a:off x="9769100" y="3309960"/>
              <a:ext cx="250920" cy="263880"/>
            </p14:xfrm>
          </p:contentPart>
        </mc:Choice>
        <mc:Fallback xmlns="">
          <p:pic>
            <p:nvPicPr>
              <p:cNvPr id="8" name="Ink 7">
                <a:extLst>
                  <a:ext uri="{FF2B5EF4-FFF2-40B4-BE49-F238E27FC236}">
                    <a16:creationId xmlns:a16="http://schemas.microsoft.com/office/drawing/2014/main" id="{D26131CD-2D48-11E6-6A3A-A31B65123FF0}"/>
                  </a:ext>
                </a:extLst>
              </p:cNvPr>
              <p:cNvPicPr/>
              <p:nvPr/>
            </p:nvPicPr>
            <p:blipFill>
              <a:blip r:embed="rId8"/>
              <a:stretch>
                <a:fillRect/>
              </a:stretch>
            </p:blipFill>
            <p:spPr>
              <a:xfrm>
                <a:off x="9760100" y="3300960"/>
                <a:ext cx="268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97DFD74-EEEB-BE55-89FE-A1F5F09062B8}"/>
                  </a:ext>
                </a:extLst>
              </p14:cNvPr>
              <p14:cNvContentPartPr/>
              <p14:nvPr/>
            </p14:nvContentPartPr>
            <p14:xfrm>
              <a:off x="5736020" y="359760"/>
              <a:ext cx="360" cy="360"/>
            </p14:xfrm>
          </p:contentPart>
        </mc:Choice>
        <mc:Fallback xmlns="">
          <p:pic>
            <p:nvPicPr>
              <p:cNvPr id="9" name="Ink 8">
                <a:extLst>
                  <a:ext uri="{FF2B5EF4-FFF2-40B4-BE49-F238E27FC236}">
                    <a16:creationId xmlns:a16="http://schemas.microsoft.com/office/drawing/2014/main" id="{E97DFD74-EEEB-BE55-89FE-A1F5F09062B8}"/>
                  </a:ext>
                </a:extLst>
              </p:cNvPr>
              <p:cNvPicPr/>
              <p:nvPr/>
            </p:nvPicPr>
            <p:blipFill>
              <a:blip r:embed="rId10"/>
              <a:stretch>
                <a:fillRect/>
              </a:stretch>
            </p:blipFill>
            <p:spPr>
              <a:xfrm>
                <a:off x="5727020" y="350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D62E8A73-F4EB-A143-61C9-AEA51FDC6BDC}"/>
                  </a:ext>
                </a:extLst>
              </p14:cNvPr>
              <p14:cNvContentPartPr/>
              <p14:nvPr/>
            </p14:nvContentPartPr>
            <p14:xfrm>
              <a:off x="10223420" y="6040560"/>
              <a:ext cx="162360" cy="237960"/>
            </p14:xfrm>
          </p:contentPart>
        </mc:Choice>
        <mc:Fallback xmlns="">
          <p:pic>
            <p:nvPicPr>
              <p:cNvPr id="11" name="Ink 10">
                <a:extLst>
                  <a:ext uri="{FF2B5EF4-FFF2-40B4-BE49-F238E27FC236}">
                    <a16:creationId xmlns:a16="http://schemas.microsoft.com/office/drawing/2014/main" id="{D62E8A73-F4EB-A143-61C9-AEA51FDC6BDC}"/>
                  </a:ext>
                </a:extLst>
              </p:cNvPr>
              <p:cNvPicPr/>
              <p:nvPr/>
            </p:nvPicPr>
            <p:blipFill>
              <a:blip r:embed="rId12"/>
              <a:stretch>
                <a:fillRect/>
              </a:stretch>
            </p:blipFill>
            <p:spPr>
              <a:xfrm>
                <a:off x="10214440" y="6031560"/>
                <a:ext cx="179961" cy="255600"/>
              </a:xfrm>
              <a:prstGeom prst="rect">
                <a:avLst/>
              </a:prstGeom>
            </p:spPr>
          </p:pic>
        </mc:Fallback>
      </mc:AlternateContent>
    </p:spTree>
    <p:extLst>
      <p:ext uri="{BB962C8B-B14F-4D97-AF65-F5344CB8AC3E}">
        <p14:creationId xmlns:p14="http://schemas.microsoft.com/office/powerpoint/2010/main" val="5224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86639A-1106-AFEF-F0FC-20A5BC4E91C3}"/>
              </a:ext>
            </a:extLst>
          </p:cNvPr>
          <p:cNvSpPr/>
          <p:nvPr/>
        </p:nvSpPr>
        <p:spPr>
          <a:xfrm>
            <a:off x="0" y="0"/>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13" name="Content Placeholder 12">
            <a:extLst>
              <a:ext uri="{FF2B5EF4-FFF2-40B4-BE49-F238E27FC236}">
                <a16:creationId xmlns:a16="http://schemas.microsoft.com/office/drawing/2014/main" id="{AF7484D5-3C03-0C46-4839-2AC44CFCB2B4}"/>
              </a:ext>
            </a:extLst>
          </p:cNvPr>
          <p:cNvSpPr>
            <a:spLocks noGrp="1"/>
          </p:cNvSpPr>
          <p:nvPr>
            <p:ph idx="1"/>
          </p:nvPr>
        </p:nvSpPr>
        <p:spPr>
          <a:xfrm>
            <a:off x="1167384" y="1392754"/>
            <a:ext cx="10515600" cy="4351338"/>
          </a:xfrm>
        </p:spPr>
        <p:txBody>
          <a:bodyPr>
            <a:normAutofit fontScale="77500" lnSpcReduction="20000"/>
          </a:bodyPr>
          <a:lstStyle/>
          <a:p>
            <a:pPr marL="0" indent="0">
              <a:lnSpc>
                <a:spcPct val="200000"/>
              </a:lnSpc>
              <a:buClr>
                <a:srgbClr val="3333B3"/>
              </a:buClr>
              <a:buSzPct val="105000"/>
              <a:buNone/>
            </a:pPr>
            <a:r>
              <a:rPr lang="en-US" dirty="0">
                <a:solidFill>
                  <a:srgbClr val="262686"/>
                </a:solidFill>
              </a:rPr>
              <a:t>  Introduction</a:t>
            </a:r>
          </a:p>
          <a:p>
            <a:pPr marL="0" indent="0">
              <a:lnSpc>
                <a:spcPct val="200000"/>
              </a:lnSpc>
              <a:buClr>
                <a:srgbClr val="3333B3"/>
              </a:buClr>
              <a:buSzPct val="105000"/>
              <a:buNone/>
            </a:pPr>
            <a:r>
              <a:rPr lang="en-US" dirty="0">
                <a:solidFill>
                  <a:srgbClr val="262686"/>
                </a:solidFill>
              </a:rPr>
              <a:t>  Uzbek Language(I-II)</a:t>
            </a:r>
          </a:p>
          <a:p>
            <a:pPr marL="0" indent="0">
              <a:lnSpc>
                <a:spcPct val="200000"/>
              </a:lnSpc>
              <a:buClr>
                <a:srgbClr val="3333B3"/>
              </a:buClr>
              <a:buSzPct val="105000"/>
              <a:buNone/>
            </a:pPr>
            <a:r>
              <a:rPr lang="en-US" dirty="0">
                <a:solidFill>
                  <a:srgbClr val="262686"/>
                </a:solidFill>
              </a:rPr>
              <a:t>  Review(Uzbek NLP)</a:t>
            </a:r>
          </a:p>
          <a:p>
            <a:pPr marL="0" indent="0">
              <a:lnSpc>
                <a:spcPct val="200000"/>
              </a:lnSpc>
              <a:buClr>
                <a:srgbClr val="3333B3"/>
              </a:buClr>
              <a:buSzPct val="105000"/>
              <a:buNone/>
            </a:pPr>
            <a:r>
              <a:rPr lang="en-US" dirty="0">
                <a:solidFill>
                  <a:srgbClr val="262686"/>
                </a:solidFill>
              </a:rPr>
              <a:t>  Purpose</a:t>
            </a:r>
          </a:p>
          <a:p>
            <a:pPr marL="0" indent="0">
              <a:lnSpc>
                <a:spcPct val="200000"/>
              </a:lnSpc>
              <a:buClr>
                <a:srgbClr val="3333B3"/>
              </a:buClr>
              <a:buSzPct val="105000"/>
              <a:buNone/>
            </a:pPr>
            <a:r>
              <a:rPr lang="en-US" dirty="0">
                <a:solidFill>
                  <a:srgbClr val="262686"/>
                </a:solidFill>
              </a:rPr>
              <a:t>  Pipeline</a:t>
            </a:r>
          </a:p>
          <a:p>
            <a:pPr marL="0" indent="0">
              <a:lnSpc>
                <a:spcPct val="200000"/>
              </a:lnSpc>
              <a:buClr>
                <a:srgbClr val="3333B3"/>
              </a:buClr>
              <a:buSzPct val="105000"/>
              <a:buNone/>
            </a:pPr>
            <a:r>
              <a:rPr lang="en-US" dirty="0">
                <a:solidFill>
                  <a:srgbClr val="262686"/>
                </a:solidFill>
              </a:rPr>
              <a:t>  Evaluations &amp; Conclusion</a:t>
            </a: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153310"/>
            <a:ext cx="1965603" cy="646331"/>
          </a:xfrm>
          <a:prstGeom prst="rect">
            <a:avLst/>
          </a:prstGeom>
          <a:noFill/>
        </p:spPr>
        <p:txBody>
          <a:bodyPr wrap="none" rtlCol="0">
            <a:spAutoFit/>
          </a:bodyPr>
          <a:lstStyle/>
          <a:p>
            <a:r>
              <a:rPr lang="es-ES" sz="3600" b="1">
                <a:solidFill>
                  <a:schemeClr val="bg1"/>
                </a:solidFill>
                <a:latin typeface="CMU Bright" panose="02000603000000000000" pitchFamily="2" charset="0"/>
                <a:ea typeface="CMU Bright" panose="02000603000000000000" pitchFamily="2" charset="0"/>
                <a:cs typeface="CMU Bright" panose="02000603000000000000" pitchFamily="2" charset="0"/>
              </a:rPr>
              <a:t>Contents</a:t>
            </a:r>
            <a:endParaRPr lang="ca-ES" sz="3600" b="1">
              <a:solidFill>
                <a:schemeClr val="bg1"/>
              </a:solidFill>
              <a:latin typeface="CMU Bright" panose="02000603000000000000" pitchFamily="2" charset="0"/>
              <a:ea typeface="CMU Bright" panose="02000603000000000000" pitchFamily="2" charset="0"/>
              <a:cs typeface="CMU Bright" panose="02000603000000000000" pitchFamily="2" charset="0"/>
            </a:endParaRPr>
          </a:p>
        </p:txBody>
      </p:sp>
      <p:pic>
        <p:nvPicPr>
          <p:cNvPr id="20" name="Picture 19">
            <a:extLst>
              <a:ext uri="{FF2B5EF4-FFF2-40B4-BE49-F238E27FC236}">
                <a16:creationId xmlns:a16="http://schemas.microsoft.com/office/drawing/2014/main" id="{062E6A54-7811-78A2-08EA-7715FE33C963}"/>
              </a:ext>
            </a:extLst>
          </p:cNvPr>
          <p:cNvPicPr>
            <a:picLocks noChangeAspect="1"/>
          </p:cNvPicPr>
          <p:nvPr/>
        </p:nvPicPr>
        <p:blipFill rotWithShape="1">
          <a:blip r:embed="rId3"/>
          <a:srcRect t="463" b="155"/>
          <a:stretch/>
        </p:blipFill>
        <p:spPr>
          <a:xfrm>
            <a:off x="721191" y="1601930"/>
            <a:ext cx="446193" cy="4077945"/>
          </a:xfrm>
          <a:prstGeom prst="rect">
            <a:avLst/>
          </a:prstGeom>
        </p:spPr>
      </p:pic>
      <p:pic>
        <p:nvPicPr>
          <p:cNvPr id="2" name="Picture 1">
            <a:extLst>
              <a:ext uri="{FF2B5EF4-FFF2-40B4-BE49-F238E27FC236}">
                <a16:creationId xmlns:a16="http://schemas.microsoft.com/office/drawing/2014/main" id="{C4B53A6D-176A-16C3-D3DB-BABD23D24F92}"/>
              </a:ext>
            </a:extLst>
          </p:cNvPr>
          <p:cNvPicPr>
            <a:picLocks noChangeAspect="1"/>
          </p:cNvPicPr>
          <p:nvPr/>
        </p:nvPicPr>
        <p:blipFill>
          <a:blip r:embed="rId4"/>
          <a:stretch>
            <a:fillRect/>
          </a:stretch>
        </p:blipFill>
        <p:spPr>
          <a:xfrm>
            <a:off x="11131573" y="60600"/>
            <a:ext cx="727774" cy="735200"/>
          </a:xfrm>
          <a:prstGeom prst="rect">
            <a:avLst/>
          </a:prstGeom>
        </p:spPr>
      </p:pic>
    </p:spTree>
    <p:extLst>
      <p:ext uri="{BB962C8B-B14F-4D97-AF65-F5344CB8AC3E}">
        <p14:creationId xmlns:p14="http://schemas.microsoft.com/office/powerpoint/2010/main" val="3037411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1F0A9-A794-4E79-3BE5-7B5D2A83CF49}"/>
            </a:ext>
          </a:extLst>
        </p:cNvPr>
        <p:cNvGrpSpPr/>
        <p:nvPr/>
      </p:nvGrpSpPr>
      <p:grpSpPr>
        <a:xfrm>
          <a:off x="0" y="0"/>
          <a:ext cx="0" cy="0"/>
          <a:chOff x="0" y="0"/>
          <a:chExt cx="0" cy="0"/>
        </a:xfrm>
      </p:grpSpPr>
      <p:sp>
        <p:nvSpPr>
          <p:cNvPr id="92" name="Rectangle 91">
            <a:extLst>
              <a:ext uri="{FF2B5EF4-FFF2-40B4-BE49-F238E27FC236}">
                <a16:creationId xmlns:a16="http://schemas.microsoft.com/office/drawing/2014/main" id="{DFB8582B-0E10-0193-559E-5921D909506F}"/>
              </a:ext>
            </a:extLst>
          </p:cNvPr>
          <p:cNvSpPr/>
          <p:nvPr/>
        </p:nvSpPr>
        <p:spPr>
          <a:xfrm>
            <a:off x="-1" y="1"/>
            <a:ext cx="12192001" cy="620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cs typeface="+mn-cs"/>
            </a:endParaRPr>
          </a:p>
        </p:txBody>
      </p:sp>
      <p:sp>
        <p:nvSpPr>
          <p:cNvPr id="63" name="TextBox 62">
            <a:extLst>
              <a:ext uri="{FF2B5EF4-FFF2-40B4-BE49-F238E27FC236}">
                <a16:creationId xmlns:a16="http://schemas.microsoft.com/office/drawing/2014/main" id="{A94CC77D-B67C-BCA3-57FF-99EB93D4C1AD}"/>
              </a:ext>
            </a:extLst>
          </p:cNvPr>
          <p:cNvSpPr txBox="1"/>
          <p:nvPr/>
        </p:nvSpPr>
        <p:spPr>
          <a:xfrm>
            <a:off x="89050" y="99641"/>
            <a:ext cx="12006305" cy="492443"/>
          </a:xfrm>
          <a:prstGeom prst="rect">
            <a:avLst/>
          </a:prstGeom>
          <a:noFill/>
        </p:spPr>
        <p:txBody>
          <a:bodyPr wrap="square" lIns="72000" tIns="0" rIns="36000" bIns="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II BOB.</a:t>
            </a:r>
            <a:r>
              <a:rPr lang="en-US" altLang="ko-KR" sz="1600" b="1">
                <a:solidFill>
                  <a:prstClr val="white"/>
                </a:solidFill>
                <a:latin typeface="Times New Roman" panose="02020603050405020304" pitchFamily="18" charset="0"/>
                <a:cs typeface="Times New Roman" panose="02020603050405020304" pitchFamily="18" charset="0"/>
              </a:rPr>
              <a:t> </a:t>
            </a:r>
            <a:r>
              <a:rPr kumimoji="0" lang="en-US" altLang="ko-KR" sz="16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O‘ZBEK TILINING IYERARXIK TAHLILI KORPUSINI YARATISH METODLARI VA AMALIY-TEXNOLOGIK JIHATLARI</a:t>
            </a:r>
            <a:endParaRPr kumimoji="0" lang="ru-RU" altLang="ko-KR" sz="16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7" name="L-Shape 96">
            <a:extLst>
              <a:ext uri="{FF2B5EF4-FFF2-40B4-BE49-F238E27FC236}">
                <a16:creationId xmlns:a16="http://schemas.microsoft.com/office/drawing/2014/main" id="{B356289E-7822-BEAC-63EA-A74C45CFF964}"/>
              </a:ext>
            </a:extLst>
          </p:cNvPr>
          <p:cNvSpPr/>
          <p:nvPr/>
        </p:nvSpPr>
        <p:spPr>
          <a:xfrm>
            <a:off x="609650" y="272444"/>
            <a:ext cx="255107" cy="232496"/>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7" name="TextBox 6">
            <a:extLst>
              <a:ext uri="{FF2B5EF4-FFF2-40B4-BE49-F238E27FC236}">
                <a16:creationId xmlns:a16="http://schemas.microsoft.com/office/drawing/2014/main" id="{58934052-BA56-C2EC-63A1-0035260AEA45}"/>
              </a:ext>
            </a:extLst>
          </p:cNvPr>
          <p:cNvSpPr txBox="1"/>
          <p:nvPr/>
        </p:nvSpPr>
        <p:spPr>
          <a:xfrm>
            <a:off x="501404" y="1020690"/>
            <a:ext cx="564023" cy="369332"/>
          </a:xfrm>
          <a:prstGeom prst="rect">
            <a:avLst/>
          </a:prstGeom>
          <a:noFill/>
        </p:spPr>
        <p:txBody>
          <a:bodyPr wrap="square" rtlCol="0">
            <a:spAutoFit/>
          </a:bodyPr>
          <a:lstStyle/>
          <a:p>
            <a:pPr algn="ctr"/>
            <a:r>
              <a:rPr lang="en-US" b="1">
                <a:solidFill>
                  <a:schemeClr val="bg1"/>
                </a:solidFill>
              </a:rPr>
              <a:t>3</a:t>
            </a:r>
          </a:p>
        </p:txBody>
      </p:sp>
      <p:sp>
        <p:nvSpPr>
          <p:cNvPr id="9" name="TextBox 8">
            <a:extLst>
              <a:ext uri="{FF2B5EF4-FFF2-40B4-BE49-F238E27FC236}">
                <a16:creationId xmlns:a16="http://schemas.microsoft.com/office/drawing/2014/main" id="{9F622365-51ED-AE8D-28FB-CB88391C52DB}"/>
              </a:ext>
            </a:extLst>
          </p:cNvPr>
          <p:cNvSpPr txBox="1"/>
          <p:nvPr/>
        </p:nvSpPr>
        <p:spPr>
          <a:xfrm>
            <a:off x="6738565" y="995394"/>
            <a:ext cx="564023" cy="369332"/>
          </a:xfrm>
          <a:prstGeom prst="rect">
            <a:avLst/>
          </a:prstGeom>
          <a:noFill/>
        </p:spPr>
        <p:txBody>
          <a:bodyPr wrap="square" rtlCol="0">
            <a:spAutoFit/>
          </a:bodyPr>
          <a:lstStyle/>
          <a:p>
            <a:pPr algn="ctr"/>
            <a:r>
              <a:rPr lang="en-US">
                <a:solidFill>
                  <a:schemeClr val="bg1"/>
                </a:solidFill>
              </a:rPr>
              <a:t>4</a:t>
            </a:r>
          </a:p>
        </p:txBody>
      </p:sp>
      <p:pic>
        <p:nvPicPr>
          <p:cNvPr id="15" name="Picture 14">
            <a:extLst>
              <a:ext uri="{FF2B5EF4-FFF2-40B4-BE49-F238E27FC236}">
                <a16:creationId xmlns:a16="http://schemas.microsoft.com/office/drawing/2014/main" id="{B6651CAD-264A-DFB3-922E-BCFE86E612A1}"/>
              </a:ext>
            </a:extLst>
          </p:cNvPr>
          <p:cNvPicPr>
            <a:picLocks noChangeAspect="1"/>
          </p:cNvPicPr>
          <p:nvPr/>
        </p:nvPicPr>
        <p:blipFill>
          <a:blip r:embed="rId3"/>
          <a:srcRect t="5374"/>
          <a:stretch/>
        </p:blipFill>
        <p:spPr>
          <a:xfrm>
            <a:off x="329526" y="644029"/>
            <a:ext cx="8357737" cy="1122654"/>
          </a:xfrm>
          <a:prstGeom prst="rect">
            <a:avLst/>
          </a:prstGeom>
        </p:spPr>
      </p:pic>
      <p:sp>
        <p:nvSpPr>
          <p:cNvPr id="16" name="TextBox 15">
            <a:extLst>
              <a:ext uri="{FF2B5EF4-FFF2-40B4-BE49-F238E27FC236}">
                <a16:creationId xmlns:a16="http://schemas.microsoft.com/office/drawing/2014/main" id="{66264619-7439-B356-1775-FFB7B818EA03}"/>
              </a:ext>
            </a:extLst>
          </p:cNvPr>
          <p:cNvSpPr txBox="1"/>
          <p:nvPr/>
        </p:nvSpPr>
        <p:spPr>
          <a:xfrm>
            <a:off x="1927450" y="906062"/>
            <a:ext cx="6433065" cy="369332"/>
          </a:xfrm>
          <a:prstGeom prst="rect">
            <a:avLst/>
          </a:prstGeom>
          <a:noFill/>
        </p:spPr>
        <p:txBody>
          <a:bodyPr wrap="square" rtlCol="0">
            <a:spAutoFit/>
          </a:bodyPr>
          <a:lstStyle/>
          <a:p>
            <a:pPr algn="ctr"/>
            <a:r>
              <a:rPr lang="en-US" altLang="ko-KR" b="1">
                <a:solidFill>
                  <a:srgbClr val="17406D"/>
                </a:solidFill>
                <a:latin typeface="Times New Roman" panose="02020603050405020304" pitchFamily="18" charset="0"/>
                <a:ea typeface="FZShuTi" pitchFamily="2" charset="-122"/>
                <a:cs typeface="Times New Roman" panose="02020603050405020304" pitchFamily="18" charset="0"/>
              </a:rPr>
              <a:t>IYERARXIK BOG‘LIQLIKLARNI ANIQLASH</a:t>
            </a:r>
          </a:p>
        </p:txBody>
      </p:sp>
      <p:sp>
        <p:nvSpPr>
          <p:cNvPr id="17" name="TextBox 16">
            <a:extLst>
              <a:ext uri="{FF2B5EF4-FFF2-40B4-BE49-F238E27FC236}">
                <a16:creationId xmlns:a16="http://schemas.microsoft.com/office/drawing/2014/main" id="{FE00C80E-CAB4-FFC1-BBF6-7F1C9DFFD4CD}"/>
              </a:ext>
            </a:extLst>
          </p:cNvPr>
          <p:cNvSpPr txBox="1"/>
          <p:nvPr/>
        </p:nvSpPr>
        <p:spPr>
          <a:xfrm>
            <a:off x="864757" y="721396"/>
            <a:ext cx="564023" cy="369332"/>
          </a:xfrm>
          <a:prstGeom prst="rect">
            <a:avLst/>
          </a:prstGeom>
          <a:noFill/>
        </p:spPr>
        <p:txBody>
          <a:bodyPr wrap="square" rtlCol="0">
            <a:spAutoFit/>
          </a:bodyPr>
          <a:lstStyle/>
          <a:p>
            <a:pPr algn="ctr"/>
            <a:r>
              <a:rPr lang="en-US" b="1">
                <a:solidFill>
                  <a:schemeClr val="bg1"/>
                </a:solidFill>
              </a:rPr>
              <a:t>5</a:t>
            </a:r>
          </a:p>
        </p:txBody>
      </p:sp>
      <p:pic>
        <p:nvPicPr>
          <p:cNvPr id="3" name="Picture 2">
            <a:extLst>
              <a:ext uri="{FF2B5EF4-FFF2-40B4-BE49-F238E27FC236}">
                <a16:creationId xmlns:a16="http://schemas.microsoft.com/office/drawing/2014/main" id="{33F9386C-96D6-D3F7-615F-1078CBA569BC}"/>
              </a:ext>
            </a:extLst>
          </p:cNvPr>
          <p:cNvPicPr>
            <a:picLocks noChangeAspect="1"/>
          </p:cNvPicPr>
          <p:nvPr/>
        </p:nvPicPr>
        <p:blipFill>
          <a:blip r:embed="rId4"/>
          <a:stretch>
            <a:fillRect/>
          </a:stretch>
        </p:blipFill>
        <p:spPr>
          <a:xfrm>
            <a:off x="2112484" y="1275394"/>
            <a:ext cx="7395583" cy="5279615"/>
          </a:xfrm>
          <a:prstGeom prst="rect">
            <a:avLst/>
          </a:prstGeom>
        </p:spPr>
      </p:pic>
    </p:spTree>
    <p:extLst>
      <p:ext uri="{BB962C8B-B14F-4D97-AF65-F5344CB8AC3E}">
        <p14:creationId xmlns:p14="http://schemas.microsoft.com/office/powerpoint/2010/main" val="2041080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827CF-310A-C9B3-BE63-5DA37DED7FCD}"/>
              </a:ext>
            </a:extLst>
          </p:cNvPr>
          <p:cNvPicPr>
            <a:picLocks noChangeAspect="1"/>
          </p:cNvPicPr>
          <p:nvPr/>
        </p:nvPicPr>
        <p:blipFill>
          <a:blip r:embed="rId2"/>
          <a:srcRect r="14381"/>
          <a:stretch/>
        </p:blipFill>
        <p:spPr>
          <a:xfrm>
            <a:off x="180882" y="278788"/>
            <a:ext cx="6376552" cy="619821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2B53A42-EE3C-8E60-C8B4-0F071BD80570}"/>
              </a:ext>
            </a:extLst>
          </p:cNvPr>
          <p:cNvPicPr>
            <a:picLocks noChangeAspect="1"/>
          </p:cNvPicPr>
          <p:nvPr/>
        </p:nvPicPr>
        <p:blipFill>
          <a:blip r:embed="rId3"/>
          <a:stretch>
            <a:fillRect/>
          </a:stretch>
        </p:blipFill>
        <p:spPr>
          <a:xfrm>
            <a:off x="4804231" y="864590"/>
            <a:ext cx="7150701" cy="1636111"/>
          </a:xfrm>
          <a:prstGeom prst="rect">
            <a:avLst/>
          </a:prstGeom>
        </p:spPr>
      </p:pic>
      <p:pic>
        <p:nvPicPr>
          <p:cNvPr id="8" name="Picture 7">
            <a:extLst>
              <a:ext uri="{FF2B5EF4-FFF2-40B4-BE49-F238E27FC236}">
                <a16:creationId xmlns:a16="http://schemas.microsoft.com/office/drawing/2014/main" id="{0CD7608E-A779-B930-DE28-29E121F9FFED}"/>
              </a:ext>
            </a:extLst>
          </p:cNvPr>
          <p:cNvPicPr>
            <a:picLocks noChangeAspect="1"/>
          </p:cNvPicPr>
          <p:nvPr/>
        </p:nvPicPr>
        <p:blipFill>
          <a:blip r:embed="rId4"/>
          <a:stretch>
            <a:fillRect/>
          </a:stretch>
        </p:blipFill>
        <p:spPr>
          <a:xfrm>
            <a:off x="2700866" y="3933797"/>
            <a:ext cx="9188735" cy="931504"/>
          </a:xfrm>
          <a:prstGeom prst="rect">
            <a:avLst/>
          </a:prstGeom>
        </p:spPr>
      </p:pic>
    </p:spTree>
    <p:extLst>
      <p:ext uri="{BB962C8B-B14F-4D97-AF65-F5344CB8AC3E}">
        <p14:creationId xmlns:p14="http://schemas.microsoft.com/office/powerpoint/2010/main" val="1513058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31DC-18C4-47B2-40FB-554CF5D8B1BB}"/>
            </a:ext>
          </a:extLst>
        </p:cNvPr>
        <p:cNvGrpSpPr/>
        <p:nvPr/>
      </p:nvGrpSpPr>
      <p:grpSpPr>
        <a:xfrm>
          <a:off x="0" y="0"/>
          <a:ext cx="0" cy="0"/>
          <a:chOff x="0" y="0"/>
          <a:chExt cx="0" cy="0"/>
        </a:xfrm>
      </p:grpSpPr>
      <p:sp>
        <p:nvSpPr>
          <p:cNvPr id="97" name="L-Shape 96">
            <a:extLst>
              <a:ext uri="{FF2B5EF4-FFF2-40B4-BE49-F238E27FC236}">
                <a16:creationId xmlns:a16="http://schemas.microsoft.com/office/drawing/2014/main" id="{EC02B580-AE51-D160-1734-F746CF0697A7}"/>
              </a:ext>
            </a:extLst>
          </p:cNvPr>
          <p:cNvSpPr/>
          <p:nvPr/>
        </p:nvSpPr>
        <p:spPr>
          <a:xfrm>
            <a:off x="609650" y="272444"/>
            <a:ext cx="255107" cy="232496"/>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7" name="TextBox 6">
            <a:extLst>
              <a:ext uri="{FF2B5EF4-FFF2-40B4-BE49-F238E27FC236}">
                <a16:creationId xmlns:a16="http://schemas.microsoft.com/office/drawing/2014/main" id="{9BD29225-8EE1-8BDA-7637-6F6B4940CDF3}"/>
              </a:ext>
            </a:extLst>
          </p:cNvPr>
          <p:cNvSpPr txBox="1"/>
          <p:nvPr/>
        </p:nvSpPr>
        <p:spPr>
          <a:xfrm>
            <a:off x="501404" y="1020690"/>
            <a:ext cx="564023" cy="369332"/>
          </a:xfrm>
          <a:prstGeom prst="rect">
            <a:avLst/>
          </a:prstGeom>
          <a:noFill/>
        </p:spPr>
        <p:txBody>
          <a:bodyPr wrap="square" rtlCol="0">
            <a:spAutoFit/>
          </a:bodyPr>
          <a:lstStyle/>
          <a:p>
            <a:pPr algn="ctr"/>
            <a:r>
              <a:rPr lang="en-US" b="1">
                <a:solidFill>
                  <a:schemeClr val="bg1"/>
                </a:solidFill>
              </a:rPr>
              <a:t>3</a:t>
            </a:r>
          </a:p>
        </p:txBody>
      </p:sp>
      <p:sp>
        <p:nvSpPr>
          <p:cNvPr id="9" name="TextBox 8">
            <a:extLst>
              <a:ext uri="{FF2B5EF4-FFF2-40B4-BE49-F238E27FC236}">
                <a16:creationId xmlns:a16="http://schemas.microsoft.com/office/drawing/2014/main" id="{16B8C49B-6C0B-2D46-AC34-884941BF135C}"/>
              </a:ext>
            </a:extLst>
          </p:cNvPr>
          <p:cNvSpPr txBox="1"/>
          <p:nvPr/>
        </p:nvSpPr>
        <p:spPr>
          <a:xfrm>
            <a:off x="6738565" y="995394"/>
            <a:ext cx="564023" cy="369332"/>
          </a:xfrm>
          <a:prstGeom prst="rect">
            <a:avLst/>
          </a:prstGeom>
          <a:noFill/>
        </p:spPr>
        <p:txBody>
          <a:bodyPr wrap="square" rtlCol="0">
            <a:spAutoFit/>
          </a:bodyPr>
          <a:lstStyle/>
          <a:p>
            <a:pPr algn="ctr"/>
            <a:r>
              <a:rPr lang="en-US">
                <a:solidFill>
                  <a:schemeClr val="bg1"/>
                </a:solidFill>
              </a:rPr>
              <a:t>4</a:t>
            </a:r>
          </a:p>
        </p:txBody>
      </p:sp>
      <p:pic>
        <p:nvPicPr>
          <p:cNvPr id="15" name="Picture 14">
            <a:extLst>
              <a:ext uri="{FF2B5EF4-FFF2-40B4-BE49-F238E27FC236}">
                <a16:creationId xmlns:a16="http://schemas.microsoft.com/office/drawing/2014/main" id="{7BEE47F9-1B40-3B95-E690-339995EDE7EC}"/>
              </a:ext>
            </a:extLst>
          </p:cNvPr>
          <p:cNvPicPr>
            <a:picLocks noChangeAspect="1"/>
          </p:cNvPicPr>
          <p:nvPr/>
        </p:nvPicPr>
        <p:blipFill>
          <a:blip r:embed="rId3"/>
          <a:srcRect t="5374"/>
          <a:stretch/>
        </p:blipFill>
        <p:spPr>
          <a:xfrm>
            <a:off x="219910" y="246323"/>
            <a:ext cx="8357737" cy="925681"/>
          </a:xfrm>
          <a:prstGeom prst="rect">
            <a:avLst/>
          </a:prstGeom>
        </p:spPr>
      </p:pic>
      <p:sp>
        <p:nvSpPr>
          <p:cNvPr id="16" name="TextBox 15">
            <a:extLst>
              <a:ext uri="{FF2B5EF4-FFF2-40B4-BE49-F238E27FC236}">
                <a16:creationId xmlns:a16="http://schemas.microsoft.com/office/drawing/2014/main" id="{77DB887D-AD3C-D361-9CF3-374DDAE86956}"/>
              </a:ext>
            </a:extLst>
          </p:cNvPr>
          <p:cNvSpPr txBox="1"/>
          <p:nvPr/>
        </p:nvSpPr>
        <p:spPr>
          <a:xfrm>
            <a:off x="1936368" y="474642"/>
            <a:ext cx="6433065" cy="369332"/>
          </a:xfrm>
          <a:prstGeom prst="rect">
            <a:avLst/>
          </a:prstGeom>
          <a:noFill/>
        </p:spPr>
        <p:txBody>
          <a:bodyPr wrap="square" lIns="91440" tIns="45720" rIns="91440" bIns="45720" rtlCol="0" anchor="t">
            <a:spAutoFit/>
          </a:bodyPr>
          <a:lstStyle/>
          <a:p>
            <a:pPr algn="ctr"/>
            <a:r>
              <a:rPr lang="en-US" altLang="ko-KR" b="1" dirty="0">
                <a:solidFill>
                  <a:srgbClr val="17406D"/>
                </a:solidFill>
                <a:latin typeface="Times New Roman"/>
                <a:ea typeface="FZShuTi"/>
                <a:cs typeface="Times New Roman"/>
              </a:rPr>
              <a:t>Sample from purely annotated sentences</a:t>
            </a:r>
          </a:p>
        </p:txBody>
      </p:sp>
      <p:sp>
        <p:nvSpPr>
          <p:cNvPr id="17" name="TextBox 16">
            <a:extLst>
              <a:ext uri="{FF2B5EF4-FFF2-40B4-BE49-F238E27FC236}">
                <a16:creationId xmlns:a16="http://schemas.microsoft.com/office/drawing/2014/main" id="{BDFB8177-B73D-39C2-FB93-D285C65F63DF}"/>
              </a:ext>
            </a:extLst>
          </p:cNvPr>
          <p:cNvSpPr txBox="1"/>
          <p:nvPr/>
        </p:nvSpPr>
        <p:spPr>
          <a:xfrm>
            <a:off x="746121" y="339831"/>
            <a:ext cx="564023" cy="369332"/>
          </a:xfrm>
          <a:prstGeom prst="rect">
            <a:avLst/>
          </a:prstGeom>
          <a:noFill/>
        </p:spPr>
        <p:txBody>
          <a:bodyPr wrap="square" rtlCol="0">
            <a:spAutoFit/>
          </a:bodyPr>
          <a:lstStyle/>
          <a:p>
            <a:pPr algn="ctr"/>
            <a:r>
              <a:rPr lang="en-US" b="1">
                <a:solidFill>
                  <a:schemeClr val="bg1"/>
                </a:solidFill>
              </a:rPr>
              <a:t>6</a:t>
            </a:r>
          </a:p>
        </p:txBody>
      </p:sp>
      <p:pic>
        <p:nvPicPr>
          <p:cNvPr id="3" name="Picture 2">
            <a:extLst>
              <a:ext uri="{FF2B5EF4-FFF2-40B4-BE49-F238E27FC236}">
                <a16:creationId xmlns:a16="http://schemas.microsoft.com/office/drawing/2014/main" id="{F7EB6A67-412A-092E-8E21-3B971B8A4846}"/>
              </a:ext>
            </a:extLst>
          </p:cNvPr>
          <p:cNvPicPr>
            <a:picLocks noChangeAspect="1"/>
          </p:cNvPicPr>
          <p:nvPr/>
        </p:nvPicPr>
        <p:blipFill>
          <a:blip r:embed="rId4"/>
          <a:stretch>
            <a:fillRect/>
          </a:stretch>
        </p:blipFill>
        <p:spPr>
          <a:xfrm>
            <a:off x="219910" y="1618341"/>
            <a:ext cx="8140605" cy="241429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49E6B07-C11A-DFD2-19EF-266D3F95744E}"/>
              </a:ext>
            </a:extLst>
          </p:cNvPr>
          <p:cNvPicPr>
            <a:picLocks noChangeAspect="1"/>
          </p:cNvPicPr>
          <p:nvPr/>
        </p:nvPicPr>
        <p:blipFill>
          <a:blip r:embed="rId5"/>
          <a:stretch>
            <a:fillRect/>
          </a:stretch>
        </p:blipFill>
        <p:spPr>
          <a:xfrm>
            <a:off x="0" y="4742407"/>
            <a:ext cx="12192000" cy="134434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8B926F6B-D6B2-C728-3AD0-EB73E2F765A0}"/>
              </a:ext>
            </a:extLst>
          </p:cNvPr>
          <p:cNvSpPr txBox="1"/>
          <p:nvPr/>
        </p:nvSpPr>
        <p:spPr>
          <a:xfrm>
            <a:off x="8932007" y="2142640"/>
            <a:ext cx="3040083" cy="646331"/>
          </a:xfrm>
          <a:prstGeom prst="rect">
            <a:avLst/>
          </a:prstGeom>
          <a:noFill/>
        </p:spPr>
        <p:txBody>
          <a:bodyPr wrap="square" rtlCol="0">
            <a:spAutoFit/>
          </a:bodyPr>
          <a:lstStyle/>
          <a:p>
            <a:r>
              <a:rPr lang="en-US" dirty="0">
                <a:hlinkClick r:id="rId6"/>
              </a:rPr>
              <a:t>https://github.com/apertium/apertium-uzb</a:t>
            </a:r>
            <a:r>
              <a:rPr lang="en-US" dirty="0"/>
              <a:t> </a:t>
            </a:r>
            <a:endParaRPr lang="en-UZ" dirty="0"/>
          </a:p>
        </p:txBody>
      </p:sp>
    </p:spTree>
    <p:extLst>
      <p:ext uri="{BB962C8B-B14F-4D97-AF65-F5344CB8AC3E}">
        <p14:creationId xmlns:p14="http://schemas.microsoft.com/office/powerpoint/2010/main" val="394320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xfrm>
            <a:off x="3627120" y="6550223"/>
            <a:ext cx="5283200" cy="307777"/>
          </a:xfrm>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2461764" cy="646331"/>
          </a:xfrm>
          <a:prstGeom prst="rect">
            <a:avLst/>
          </a:prstGeom>
          <a:noFill/>
        </p:spPr>
        <p:txBody>
          <a:bodyPr wrap="none" rtlCol="0">
            <a:spAutoFit/>
          </a:bodyPr>
          <a:lstStyle/>
          <a:p>
            <a:r>
              <a:rPr lang="en-US" sz="3600">
                <a:solidFill>
                  <a:schemeClr val="bg1"/>
                </a:solidFill>
              </a:rPr>
              <a:t>Future work</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Future Work</a:t>
            </a:r>
          </a:p>
        </p:txBody>
      </p:sp>
      <p:sp>
        <p:nvSpPr>
          <p:cNvPr id="11" name="TextBox 10">
            <a:extLst>
              <a:ext uri="{FF2B5EF4-FFF2-40B4-BE49-F238E27FC236}">
                <a16:creationId xmlns:a16="http://schemas.microsoft.com/office/drawing/2014/main" id="{AC5242E5-B35E-06F1-8BAE-85DCF2C45537}"/>
              </a:ext>
            </a:extLst>
          </p:cNvPr>
          <p:cNvSpPr txBox="1"/>
          <p:nvPr/>
        </p:nvSpPr>
        <p:spPr>
          <a:xfrm>
            <a:off x="840086" y="1865027"/>
            <a:ext cx="10940239" cy="2554545"/>
          </a:xfrm>
          <a:prstGeom prst="rect">
            <a:avLst/>
          </a:prstGeom>
          <a:noFill/>
        </p:spPr>
        <p:txBody>
          <a:bodyPr wrap="square">
            <a:spAutoFit/>
          </a:bodyPr>
          <a:lstStyle/>
          <a:p>
            <a:pPr marL="457200" indent="-457200">
              <a:spcBef>
                <a:spcPts val="1200"/>
              </a:spcBef>
              <a:buClr>
                <a:srgbClr val="262686"/>
              </a:buClr>
              <a:buSzPct val="110000"/>
              <a:buFont typeface="Arial" panose="020B0604020202020204" pitchFamily="34" charset="0"/>
              <a:buChar char="•"/>
            </a:pPr>
            <a:r>
              <a:rPr lang="en-GB" sz="2800" dirty="0">
                <a:latin typeface="CMU Bright" panose="02000603000000000000" pitchFamily="2" charset="0"/>
                <a:ea typeface="CMU Bright" panose="02000603000000000000" pitchFamily="2" charset="0"/>
                <a:cs typeface="CMU Bright" panose="02000603000000000000" pitchFamily="2" charset="0"/>
              </a:rPr>
              <a:t>Expanding the dataset using a RAG pipeline.</a:t>
            </a:r>
          </a:p>
          <a:p>
            <a:pPr marL="457200" indent="-457200">
              <a:spcBef>
                <a:spcPts val="1200"/>
              </a:spcBef>
              <a:buClr>
                <a:srgbClr val="262686"/>
              </a:buClr>
              <a:buSzPct val="110000"/>
              <a:buFont typeface="Arial" panose="020B0604020202020204" pitchFamily="34" charset="0"/>
              <a:buChar char="•"/>
            </a:pPr>
            <a:r>
              <a:rPr lang="en-GB" sz="2800" dirty="0">
                <a:latin typeface="CMU Bright" panose="02000603000000000000" pitchFamily="2" charset="0"/>
                <a:ea typeface="CMU Bright" panose="02000603000000000000" pitchFamily="2" charset="0"/>
                <a:cs typeface="CMU Bright" panose="02000603000000000000" pitchFamily="2" charset="0"/>
              </a:rPr>
              <a:t>Finishing all documentations and annotation guideline which available in English, currently it is available in Uzbek language.</a:t>
            </a:r>
          </a:p>
          <a:p>
            <a:pPr marL="457200" indent="-457200">
              <a:spcBef>
                <a:spcPts val="1200"/>
              </a:spcBef>
              <a:buClr>
                <a:srgbClr val="262686"/>
              </a:buClr>
              <a:buSzPct val="110000"/>
              <a:buFont typeface="Arial" panose="020B0604020202020204" pitchFamily="34" charset="0"/>
              <a:buChar char="•"/>
            </a:pPr>
            <a:r>
              <a:rPr lang="en-GB" sz="2800" dirty="0">
                <a:latin typeface="CMU Bright" panose="02000603000000000000" pitchFamily="2" charset="0"/>
                <a:ea typeface="CMU Bright" panose="02000603000000000000" pitchFamily="2" charset="0"/>
                <a:cs typeface="CMU Bright" panose="02000603000000000000" pitchFamily="2" charset="0"/>
              </a:rPr>
              <a:t>Expanding the team of expert linguists to annotate pure treebank for Uzbek language</a:t>
            </a:r>
            <a:endParaRPr lang="en-US" sz="2800" dirty="0">
              <a:latin typeface="CMU Bright" panose="02000603000000000000" pitchFamily="2" charset="0"/>
              <a:ea typeface="CMU Bright" panose="02000603000000000000" pitchFamily="2" charset="0"/>
              <a:cs typeface="CMU Bright" panose="02000603000000000000" pitchFamily="2" charset="0"/>
            </a:endParaRPr>
          </a:p>
        </p:txBody>
      </p:sp>
      <p:pic>
        <p:nvPicPr>
          <p:cNvPr id="2" name="Picture 1">
            <a:extLst>
              <a:ext uri="{FF2B5EF4-FFF2-40B4-BE49-F238E27FC236}">
                <a16:creationId xmlns:a16="http://schemas.microsoft.com/office/drawing/2014/main" id="{7A405B97-691C-EF04-2034-9B3AFE31B5D8}"/>
              </a:ext>
            </a:extLst>
          </p:cNvPr>
          <p:cNvPicPr>
            <a:picLocks noChangeAspect="1"/>
          </p:cNvPicPr>
          <p:nvPr/>
        </p:nvPicPr>
        <p:blipFill>
          <a:blip r:embed="rId2"/>
          <a:stretch>
            <a:fillRect/>
          </a:stretch>
        </p:blipFill>
        <p:spPr>
          <a:xfrm>
            <a:off x="10956976" y="398269"/>
            <a:ext cx="823349" cy="831750"/>
          </a:xfrm>
          <a:prstGeom prst="rect">
            <a:avLst/>
          </a:prstGeom>
        </p:spPr>
      </p:pic>
    </p:spTree>
    <p:extLst>
      <p:ext uri="{BB962C8B-B14F-4D97-AF65-F5344CB8AC3E}">
        <p14:creationId xmlns:p14="http://schemas.microsoft.com/office/powerpoint/2010/main" val="3826908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EF931-3B3D-AFE5-B6DB-0224113A951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3257BE5-42EB-B62C-5D05-C1F29B5D4BE0}"/>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9F9ABB7D-6248-14E5-7199-F8470D12391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9C06CEC1-DD0D-014C-12EE-48C64BD1E347}"/>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1876A2D0-8C9E-E77B-B849-836548C6CC90}"/>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D63B9B8B-52B9-655E-92BC-2EAD8B4EA518}"/>
              </a:ext>
            </a:extLst>
          </p:cNvPr>
          <p:cNvSpPr txBox="1"/>
          <p:nvPr/>
        </p:nvSpPr>
        <p:spPr>
          <a:xfrm>
            <a:off x="111810" y="534597"/>
            <a:ext cx="4467890"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Pipeline(AI generated)</a:t>
            </a:r>
          </a:p>
        </p:txBody>
      </p:sp>
      <p:sp>
        <p:nvSpPr>
          <p:cNvPr id="15" name="TextBox 14">
            <a:extLst>
              <a:ext uri="{FF2B5EF4-FFF2-40B4-BE49-F238E27FC236}">
                <a16:creationId xmlns:a16="http://schemas.microsoft.com/office/drawing/2014/main" id="{C7DEA6B6-DD05-E824-58C9-09A7E28611D7}"/>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1"/>
                </a:solidFill>
                <a:latin typeface="CMU Bright" panose="02000603000000000000" pitchFamily="2" charset="0"/>
              </a:rPr>
              <a:t>Purpose &amp; steps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Evaluation &amp; Conclusion</a:t>
            </a:r>
          </a:p>
        </p:txBody>
      </p:sp>
      <p:sp>
        <p:nvSpPr>
          <p:cNvPr id="25" name="TextBox 24">
            <a:extLst>
              <a:ext uri="{FF2B5EF4-FFF2-40B4-BE49-F238E27FC236}">
                <a16:creationId xmlns:a16="http://schemas.microsoft.com/office/drawing/2014/main" id="{2E6174BB-4F2D-C2A4-47C5-C4C628A307F0}"/>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9D8BE4E2-93D3-50BE-7B1F-F94CE4E96873}"/>
              </a:ext>
            </a:extLst>
          </p:cNvPr>
          <p:cNvPicPr>
            <a:picLocks noChangeAspect="1"/>
          </p:cNvPicPr>
          <p:nvPr/>
        </p:nvPicPr>
        <p:blipFill>
          <a:blip r:embed="rId3"/>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F1DCA2D6-7B42-748B-61ED-A9B85266FEA0}"/>
              </a:ext>
            </a:extLst>
          </p:cNvPr>
          <p:cNvSpPr>
            <a:spLocks noGrp="1"/>
          </p:cNvSpPr>
          <p:nvPr/>
        </p:nvSpPr>
        <p:spPr>
          <a:xfrm>
            <a:off x="234712" y="1180928"/>
            <a:ext cx="11957287" cy="541838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lang="en-US" sz="1600" dirty="0"/>
          </a:p>
        </p:txBody>
      </p:sp>
      <p:pic>
        <p:nvPicPr>
          <p:cNvPr id="8" name="Picture 7">
            <a:extLst>
              <a:ext uri="{FF2B5EF4-FFF2-40B4-BE49-F238E27FC236}">
                <a16:creationId xmlns:a16="http://schemas.microsoft.com/office/drawing/2014/main" id="{978226F7-A486-6B41-72D7-DC58BC0649E0}"/>
              </a:ext>
            </a:extLst>
          </p:cNvPr>
          <p:cNvPicPr>
            <a:picLocks noChangeAspect="1"/>
          </p:cNvPicPr>
          <p:nvPr/>
        </p:nvPicPr>
        <p:blipFill>
          <a:blip r:embed="rId4"/>
          <a:stretch>
            <a:fillRect/>
          </a:stretch>
        </p:blipFill>
        <p:spPr>
          <a:xfrm>
            <a:off x="3313083" y="1845125"/>
            <a:ext cx="5597237" cy="3731491"/>
          </a:xfrm>
          <a:prstGeom prst="rect">
            <a:avLst/>
          </a:prstGeom>
        </p:spPr>
      </p:pic>
    </p:spTree>
    <p:extLst>
      <p:ext uri="{BB962C8B-B14F-4D97-AF65-F5344CB8AC3E}">
        <p14:creationId xmlns:p14="http://schemas.microsoft.com/office/powerpoint/2010/main" val="367228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76726" y="1689361"/>
            <a:ext cx="5838548" cy="2062103"/>
          </a:xfrm>
          <a:prstGeom prst="rect">
            <a:avLst/>
          </a:prstGeom>
        </p:spPr>
        <p:txBody>
          <a:bodyPr wrap="square">
            <a:spAutoFit/>
          </a:bodyPr>
          <a:lstStyle/>
          <a:p>
            <a:pPr algn="ctr"/>
            <a:r>
              <a:rPr lang="en-US" sz="3200" b="1" dirty="0">
                <a:latin typeface="Times New Roman" panose="02020603050405020304" pitchFamily="18" charset="0"/>
                <a:cs typeface="Times New Roman" panose="02020603050405020304" pitchFamily="18" charset="0"/>
              </a:rPr>
              <a:t>THANK YOU VERY MUCH FOR YOUR ATTENTION</a:t>
            </a:r>
          </a:p>
          <a:p>
            <a:pPr algn="ctr"/>
            <a:endParaRPr lang="en-US" sz="3200" b="1" dirty="0">
              <a:latin typeface="Times New Roman" panose="02020603050405020304" pitchFamily="18" charset="0"/>
              <a:cs typeface="Times New Roman" panose="02020603050405020304" pitchFamily="18" charset="0"/>
            </a:endParaRPr>
          </a:p>
          <a:p>
            <a:pPr algn="ctr"/>
            <a:r>
              <a:rPr lang="en-US" sz="3200" b="1" dirty="0" err="1">
                <a:latin typeface="Times New Roman" panose="02020603050405020304" pitchFamily="18" charset="0"/>
                <a:cs typeface="Times New Roman" panose="02020603050405020304" pitchFamily="18" charset="0"/>
              </a:rPr>
              <a:t>E’tiboringiz</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uchun</a:t>
            </a:r>
            <a:r>
              <a:rPr lang="en-US" sz="3200" b="1" dirty="0">
                <a:latin typeface="Times New Roman" panose="02020603050405020304" pitchFamily="18" charset="0"/>
                <a:cs typeface="Times New Roman" panose="02020603050405020304" pitchFamily="18" charset="0"/>
              </a:rPr>
              <a:t> RAHMAT!</a:t>
            </a:r>
            <a:endParaRPr lang="uz-Cyrl-UZ" sz="32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CB15F4-9A1D-4625-895D-40B46C812454}" type="slidenum">
              <a:rPr lang="ru-RU" smtClean="0"/>
              <a:pPr/>
              <a:t>25</a:t>
            </a:fld>
            <a:endParaRPr lang="ru-RU"/>
          </a:p>
        </p:txBody>
      </p:sp>
    </p:spTree>
    <p:extLst>
      <p:ext uri="{BB962C8B-B14F-4D97-AF65-F5344CB8AC3E}">
        <p14:creationId xmlns:p14="http://schemas.microsoft.com/office/powerpoint/2010/main" val="423611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dirty="0">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3218510" cy="646331"/>
          </a:xfrm>
          <a:prstGeom prst="rect">
            <a:avLst/>
          </a:prstGeom>
          <a:noFill/>
        </p:spPr>
        <p:txBody>
          <a:bodyPr wrap="none" rtlCol="0">
            <a:spAutoFit/>
          </a:bodyPr>
          <a:lstStyle/>
          <a:p>
            <a:r>
              <a:rPr lang="es-E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INTRODUCTION</a:t>
            </a:r>
            <a:endParaRPr lang="ca-ES" sz="3600" b="1" dirty="0">
              <a:solidFill>
                <a:schemeClr val="bg1"/>
              </a:solidFill>
              <a:latin typeface="CMU Bright" panose="02000603000000000000" pitchFamily="2" charset="0"/>
              <a:ea typeface="CMU Bright" panose="02000603000000000000" pitchFamily="2" charset="0"/>
              <a:cs typeface="CMU Bright" panose="02000603000000000000" pitchFamily="2" charset="0"/>
            </a:endParaRP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1"/>
                </a:solidFill>
                <a:latin typeface="CMU Bright" panose="02000603000000000000" pitchFamily="2" charset="0"/>
              </a:rPr>
              <a:t>Introduction </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Evaluation &amp; Conclusion</a:t>
            </a:r>
          </a:p>
        </p:txBody>
      </p:sp>
      <p:pic>
        <p:nvPicPr>
          <p:cNvPr id="7" name="Picture 6">
            <a:extLst>
              <a:ext uri="{FF2B5EF4-FFF2-40B4-BE49-F238E27FC236}">
                <a16:creationId xmlns:a16="http://schemas.microsoft.com/office/drawing/2014/main" id="{5E2F4A8F-5FC1-5E43-B3AF-BE028D87FA71}"/>
              </a:ext>
            </a:extLst>
          </p:cNvPr>
          <p:cNvPicPr>
            <a:picLocks noChangeAspect="1"/>
          </p:cNvPicPr>
          <p:nvPr/>
        </p:nvPicPr>
        <p:blipFill>
          <a:blip r:embed="rId2"/>
          <a:stretch>
            <a:fillRect/>
          </a:stretch>
        </p:blipFill>
        <p:spPr>
          <a:xfrm>
            <a:off x="10956976" y="398269"/>
            <a:ext cx="823349" cy="831750"/>
          </a:xfrm>
          <a:prstGeom prst="rect">
            <a:avLst/>
          </a:prstGeom>
        </p:spPr>
      </p:pic>
      <p:pic>
        <p:nvPicPr>
          <p:cNvPr id="2" name="Picture 1" descr="A diagram of a diagram&#10;&#10;AI-generated content may be incorrect.">
            <a:extLst>
              <a:ext uri="{FF2B5EF4-FFF2-40B4-BE49-F238E27FC236}">
                <a16:creationId xmlns:a16="http://schemas.microsoft.com/office/drawing/2014/main" id="{3602C04F-8B6E-8415-95C6-0A815FB053CC}"/>
              </a:ext>
            </a:extLst>
          </p:cNvPr>
          <p:cNvPicPr>
            <a:picLocks noChangeAspect="1"/>
          </p:cNvPicPr>
          <p:nvPr/>
        </p:nvPicPr>
        <p:blipFill>
          <a:blip r:embed="rId3" cstate="print">
            <a:extLst>
              <a:ext uri="{28A0092B-C50C-407E-A947-70E740481C1C}">
                <a14:useLocalDpi xmlns:a14="http://schemas.microsoft.com/office/drawing/2010/main" val="0"/>
              </a:ext>
            </a:extLst>
          </a:blip>
          <a:srcRect b="10049"/>
          <a:stretch/>
        </p:blipFill>
        <p:spPr>
          <a:xfrm>
            <a:off x="323214" y="4397455"/>
            <a:ext cx="11503179" cy="2062276"/>
          </a:xfrm>
          <a:prstGeom prst="rect">
            <a:avLst/>
          </a:prstGeom>
        </p:spPr>
      </p:pic>
      <p:sp>
        <p:nvSpPr>
          <p:cNvPr id="9" name="Text Placeholder 2">
            <a:extLst>
              <a:ext uri="{FF2B5EF4-FFF2-40B4-BE49-F238E27FC236}">
                <a16:creationId xmlns:a16="http://schemas.microsoft.com/office/drawing/2014/main" id="{FA827196-A3E6-7677-6B93-6C621AC6768C}"/>
              </a:ext>
            </a:extLst>
          </p:cNvPr>
          <p:cNvSpPr>
            <a:spLocks noGrp="1"/>
          </p:cNvSpPr>
          <p:nvPr/>
        </p:nvSpPr>
        <p:spPr>
          <a:xfrm>
            <a:off x="151124" y="1239326"/>
            <a:ext cx="6273427" cy="369837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a:lnSpc>
                <a:spcPct val="200000"/>
              </a:lnSpc>
            </a:pPr>
            <a:r>
              <a:rPr lang="en-US" dirty="0"/>
              <a:t>From Uyghur to Uzbek Mapping</a:t>
            </a:r>
          </a:p>
          <a:p>
            <a:r>
              <a:rPr lang="en-US" dirty="0"/>
              <a:t>Uzbek and Uyghur are sister languages in the Karluk (Southeastern) branch of Turkic—descended from Chagatai—so they share agglutinative morphology, SOV word order, and much core vocabulary. Their long, intertwined Central Asian history reinforced these similarities, despite differences like Uzbek’s reduced vowel harmony and differing scripts. (</a:t>
            </a:r>
            <a:r>
              <a:rPr lang="en-US" dirty="0">
                <a:hlinkClick r:id="rId4"/>
              </a:rPr>
              <a:t>https://en.wikipedia.org/wiki/Uzbek_language</a:t>
            </a:r>
            <a:r>
              <a:rPr lang="en-US" dirty="0"/>
              <a:t> )</a:t>
            </a:r>
          </a:p>
          <a:p>
            <a:pPr lvl="1">
              <a:lnSpc>
                <a:spcPct val="200000"/>
              </a:lnSpc>
              <a:spcBef>
                <a:spcPts val="0"/>
              </a:spcBef>
            </a:pPr>
            <a:endParaRPr lang="en-US" dirty="0"/>
          </a:p>
        </p:txBody>
      </p:sp>
      <p:pic>
        <p:nvPicPr>
          <p:cNvPr id="16" name="Picture 15">
            <a:extLst>
              <a:ext uri="{FF2B5EF4-FFF2-40B4-BE49-F238E27FC236}">
                <a16:creationId xmlns:a16="http://schemas.microsoft.com/office/drawing/2014/main" id="{A9282E13-80D3-285B-F2C2-9B8481A69544}"/>
              </a:ext>
            </a:extLst>
          </p:cNvPr>
          <p:cNvPicPr>
            <a:picLocks noChangeAspect="1"/>
          </p:cNvPicPr>
          <p:nvPr/>
        </p:nvPicPr>
        <p:blipFill rotWithShape="1">
          <a:blip r:embed="rId5"/>
          <a:srcRect l="2735" t="2914" r="2260" b="27881"/>
          <a:stretch/>
        </p:blipFill>
        <p:spPr>
          <a:xfrm>
            <a:off x="6696232" y="1271419"/>
            <a:ext cx="4260744" cy="3030831"/>
          </a:xfrm>
          <a:prstGeom prst="rect">
            <a:avLst/>
          </a:prstGeom>
        </p:spPr>
      </p:pic>
      <p:sp>
        <p:nvSpPr>
          <p:cNvPr id="17" name="TextBox 16">
            <a:extLst>
              <a:ext uri="{FF2B5EF4-FFF2-40B4-BE49-F238E27FC236}">
                <a16:creationId xmlns:a16="http://schemas.microsoft.com/office/drawing/2014/main" id="{8FF25B30-F9F5-B744-3CF0-8CE781FE2D0A}"/>
              </a:ext>
            </a:extLst>
          </p:cNvPr>
          <p:cNvSpPr txBox="1"/>
          <p:nvPr/>
        </p:nvSpPr>
        <p:spPr>
          <a:xfrm>
            <a:off x="7748839" y="4243852"/>
            <a:ext cx="4292037" cy="369332"/>
          </a:xfrm>
          <a:prstGeom prst="rect">
            <a:avLst/>
          </a:prstGeom>
          <a:noFill/>
        </p:spPr>
        <p:txBody>
          <a:bodyPr wrap="square">
            <a:spAutoFit/>
          </a:bodyPr>
          <a:lstStyle/>
          <a:p>
            <a:r>
              <a:rPr lang="en-US" dirty="0"/>
              <a:t>* The picture is taken from </a:t>
            </a:r>
            <a:r>
              <a:rPr lang="en-US" dirty="0">
                <a:hlinkClick r:id="rId6"/>
              </a:rPr>
              <a:t>here</a:t>
            </a:r>
            <a:endParaRPr lang="en-US" dirty="0"/>
          </a:p>
        </p:txBody>
      </p:sp>
    </p:spTree>
    <p:extLst>
      <p:ext uri="{BB962C8B-B14F-4D97-AF65-F5344CB8AC3E}">
        <p14:creationId xmlns:p14="http://schemas.microsoft.com/office/powerpoint/2010/main" val="66003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3517181"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Uzbek Language I</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1"/>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grpSp>
        <p:nvGrpSpPr>
          <p:cNvPr id="7" name="Group 6">
            <a:extLst>
              <a:ext uri="{FF2B5EF4-FFF2-40B4-BE49-F238E27FC236}">
                <a16:creationId xmlns:a16="http://schemas.microsoft.com/office/drawing/2014/main" id="{A4052A64-A9EB-4337-AF43-52C7F4375B24}"/>
              </a:ext>
            </a:extLst>
          </p:cNvPr>
          <p:cNvGrpSpPr/>
          <p:nvPr/>
        </p:nvGrpSpPr>
        <p:grpSpPr>
          <a:xfrm>
            <a:off x="6687211" y="1660466"/>
            <a:ext cx="4816167" cy="4435534"/>
            <a:chOff x="4747328" y="1017800"/>
            <a:chExt cx="4084973" cy="3698309"/>
          </a:xfrm>
        </p:grpSpPr>
        <p:pic>
          <p:nvPicPr>
            <p:cNvPr id="8" name="Picture 7">
              <a:extLst>
                <a:ext uri="{FF2B5EF4-FFF2-40B4-BE49-F238E27FC236}">
                  <a16:creationId xmlns:a16="http://schemas.microsoft.com/office/drawing/2014/main" id="{28BAC5EE-1D56-4B01-9FB5-1C5A4477F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700" y="1017800"/>
              <a:ext cx="2973600" cy="21278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8" descr="Image result for uzbekistan">
              <a:extLst>
                <a:ext uri="{FF2B5EF4-FFF2-40B4-BE49-F238E27FC236}">
                  <a16:creationId xmlns:a16="http://schemas.microsoft.com/office/drawing/2014/main" id="{75C63065-7056-42E2-851F-CD1597E8D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328" y="3215037"/>
              <a:ext cx="1501072" cy="1501072"/>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B680D1E7-81A0-43CC-AEBD-FA3069845F99}"/>
                </a:ext>
              </a:extLst>
            </p:cNvPr>
            <p:cNvSpPr/>
            <p:nvPr/>
          </p:nvSpPr>
          <p:spPr>
            <a:xfrm>
              <a:off x="5858701" y="1017800"/>
              <a:ext cx="2973600" cy="2197237"/>
            </a:xfrm>
            <a:prstGeom prst="wedgeRoundRectCallout">
              <a:avLst>
                <a:gd name="adj1" fmla="val -62953"/>
                <a:gd name="adj2" fmla="val 826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p>
          </p:txBody>
        </p:sp>
      </p:grpSp>
      <p:sp>
        <p:nvSpPr>
          <p:cNvPr id="12" name="Text Placeholder 2">
            <a:extLst>
              <a:ext uri="{FF2B5EF4-FFF2-40B4-BE49-F238E27FC236}">
                <a16:creationId xmlns:a16="http://schemas.microsoft.com/office/drawing/2014/main" id="{06EA03F9-7397-4B90-A4B0-E1B0D4998800}"/>
              </a:ext>
            </a:extLst>
          </p:cNvPr>
          <p:cNvSpPr>
            <a:spLocks noGrp="1"/>
          </p:cNvSpPr>
          <p:nvPr/>
        </p:nvSpPr>
        <p:spPr>
          <a:xfrm>
            <a:off x="483326" y="1660465"/>
            <a:ext cx="5612674" cy="405143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a:lnSpc>
                <a:spcPct val="200000"/>
              </a:lnSpc>
            </a:pPr>
            <a:r>
              <a:rPr lang="en-US" dirty="0"/>
              <a:t>Not enough work done</a:t>
            </a:r>
          </a:p>
          <a:p>
            <a:pPr>
              <a:lnSpc>
                <a:spcPct val="200000"/>
              </a:lnSpc>
            </a:pPr>
            <a:r>
              <a:rPr lang="en-US" dirty="0"/>
              <a:t>Low-Resource(NLP resources) </a:t>
            </a:r>
            <a:r>
              <a:rPr lang="en-US" sz="2000" b="1" dirty="0"/>
              <a:t>≠</a:t>
            </a:r>
            <a:r>
              <a:rPr lang="en-US" dirty="0"/>
              <a:t> low density </a:t>
            </a:r>
          </a:p>
          <a:p>
            <a:pPr>
              <a:lnSpc>
                <a:spcPct val="200000"/>
              </a:lnSpc>
            </a:pPr>
            <a:r>
              <a:rPr lang="en-US" dirty="0"/>
              <a:t>Our Language is </a:t>
            </a:r>
            <a:r>
              <a:rPr lang="en-US" b="1" dirty="0"/>
              <a:t>Uzbek</a:t>
            </a:r>
          </a:p>
          <a:p>
            <a:pPr lvl="1">
              <a:lnSpc>
                <a:spcPct val="200000"/>
              </a:lnSpc>
              <a:spcBef>
                <a:spcPts val="0"/>
              </a:spcBef>
            </a:pPr>
            <a:r>
              <a:rPr lang="en-US" dirty="0"/>
              <a:t>Official language of Uzbekistan</a:t>
            </a:r>
          </a:p>
          <a:p>
            <a:pPr lvl="1">
              <a:lnSpc>
                <a:spcPct val="100000"/>
              </a:lnSpc>
              <a:spcBef>
                <a:spcPts val="0"/>
              </a:spcBef>
            </a:pPr>
            <a:r>
              <a:rPr lang="en-US" dirty="0"/>
              <a:t>Native to All CA Countries, Afghanistan,  Russia, Xinjiang(China)</a:t>
            </a:r>
            <a:endParaRPr lang="en-US" b="1" dirty="0"/>
          </a:p>
          <a:p>
            <a:pPr lvl="1">
              <a:lnSpc>
                <a:spcPct val="200000"/>
              </a:lnSpc>
              <a:spcBef>
                <a:spcPts val="0"/>
              </a:spcBef>
            </a:pPr>
            <a:r>
              <a:rPr lang="en-US" dirty="0"/>
              <a:t>Spoken </a:t>
            </a:r>
            <a:r>
              <a:rPr lang="en-US" b="1" dirty="0"/>
              <a:t>by 38 million </a:t>
            </a:r>
            <a:r>
              <a:rPr lang="en-US" dirty="0"/>
              <a:t>(as of 2025)</a:t>
            </a:r>
          </a:p>
        </p:txBody>
      </p:sp>
    </p:spTree>
    <p:extLst>
      <p:ext uri="{BB962C8B-B14F-4D97-AF65-F5344CB8AC3E}">
        <p14:creationId xmlns:p14="http://schemas.microsoft.com/office/powerpoint/2010/main" val="172585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3764044"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Uzbek Language II</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1"/>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grpSp>
        <p:nvGrpSpPr>
          <p:cNvPr id="97" name="Google Shape;97;p14"/>
          <p:cNvGrpSpPr/>
          <p:nvPr/>
        </p:nvGrpSpPr>
        <p:grpSpPr>
          <a:xfrm>
            <a:off x="8248074" y="1357067"/>
            <a:ext cx="3528327" cy="5091147"/>
            <a:chOff x="3320450" y="1304875"/>
            <a:chExt cx="2632500" cy="3416400"/>
          </a:xfrm>
        </p:grpSpPr>
        <p:sp>
          <p:nvSpPr>
            <p:cNvPr id="98" name="Google Shape;98;p14"/>
            <p:cNvSpPr txBox="1"/>
            <p:nvPr/>
          </p:nvSpPr>
          <p:spPr>
            <a:xfrm>
              <a:off x="3324050" y="1304875"/>
              <a:ext cx="2628900" cy="464100"/>
            </a:xfrm>
            <a:prstGeom prst="rect">
              <a:avLst/>
            </a:prstGeom>
            <a:solidFill>
              <a:schemeClr val="dk1"/>
            </a:solidFill>
            <a:ln>
              <a:noFill/>
            </a:ln>
          </p:spPr>
          <p:txBody>
            <a:bodyPr spcFirstLastPara="1" wrap="square" lIns="121900" tIns="121900" rIns="121900" bIns="121900" anchor="ctr" anchorCtr="0">
              <a:noAutofit/>
            </a:bodyPr>
            <a:lstStyle/>
            <a:p>
              <a:endParaRPr sz="2400"/>
            </a:p>
          </p:txBody>
        </p:sp>
        <p:sp>
          <p:nvSpPr>
            <p:cNvPr id="99" name="Google Shape;99;p14"/>
            <p:cNvSpPr/>
            <p:nvPr/>
          </p:nvSpPr>
          <p:spPr>
            <a:xfrm>
              <a:off x="33204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101" name="Google Shape;101;p14"/>
          <p:cNvSpPr txBox="1">
            <a:spLocks/>
          </p:cNvSpPr>
          <p:nvPr/>
        </p:nvSpPr>
        <p:spPr>
          <a:xfrm>
            <a:off x="8469746" y="2119589"/>
            <a:ext cx="3223489" cy="408986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256" indent="-440256">
              <a:spcBef>
                <a:spcPts val="2133"/>
              </a:spcBef>
              <a:buSzPts val="1600"/>
            </a:pPr>
            <a:r>
              <a:rPr lang="en-GB"/>
              <a:t>Turkic Family</a:t>
            </a:r>
          </a:p>
          <a:p>
            <a:pPr marL="440256" indent="-440256">
              <a:spcBef>
                <a:spcPts val="2133"/>
              </a:spcBef>
              <a:buSzPts val="1600"/>
            </a:pPr>
            <a:r>
              <a:rPr lang="en-GB"/>
              <a:t>Null Subject</a:t>
            </a:r>
          </a:p>
          <a:p>
            <a:pPr marL="440256" indent="-440256">
              <a:spcBef>
                <a:spcPts val="2133"/>
              </a:spcBef>
              <a:buSzPts val="1600"/>
            </a:pPr>
            <a:r>
              <a:rPr lang="en-GB"/>
              <a:t>No Articles</a:t>
            </a:r>
          </a:p>
          <a:p>
            <a:pPr marL="440256" indent="-440256">
              <a:spcBef>
                <a:spcPts val="2133"/>
              </a:spcBef>
              <a:buSzPts val="1600"/>
            </a:pPr>
            <a:r>
              <a:rPr lang="en-GB"/>
              <a:t>No Gender</a:t>
            </a:r>
          </a:p>
          <a:p>
            <a:pPr marL="440256" indent="-440256">
              <a:spcBef>
                <a:spcPts val="2133"/>
              </a:spcBef>
              <a:buSzPts val="1600"/>
            </a:pPr>
            <a:r>
              <a:rPr lang="en-GB" sz="2133"/>
              <a:t>Subject-object-verb</a:t>
            </a:r>
            <a:endParaRPr lang="en-GB" sz="2133" dirty="0"/>
          </a:p>
        </p:txBody>
      </p:sp>
      <p:grpSp>
        <p:nvGrpSpPr>
          <p:cNvPr id="102" name="Google Shape;102;p14"/>
          <p:cNvGrpSpPr/>
          <p:nvPr/>
        </p:nvGrpSpPr>
        <p:grpSpPr>
          <a:xfrm>
            <a:off x="247139" y="1357067"/>
            <a:ext cx="7555740" cy="5091147"/>
            <a:chOff x="6212550" y="1304875"/>
            <a:chExt cx="2632500" cy="3416400"/>
          </a:xfrm>
        </p:grpSpPr>
        <p:sp>
          <p:nvSpPr>
            <p:cNvPr id="103" name="Google Shape;103;p14"/>
            <p:cNvSpPr/>
            <p:nvPr/>
          </p:nvSpPr>
          <p:spPr>
            <a:xfrm>
              <a:off x="621540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 name="Google Shape;104;p14"/>
            <p:cNvSpPr txBox="1"/>
            <p:nvPr/>
          </p:nvSpPr>
          <p:spPr>
            <a:xfrm>
              <a:off x="6212550" y="1304875"/>
              <a:ext cx="2632500" cy="464100"/>
            </a:xfrm>
            <a:prstGeom prst="rect">
              <a:avLst/>
            </a:prstGeom>
            <a:solidFill>
              <a:schemeClr val="dk1"/>
            </a:solidFill>
            <a:ln>
              <a:noFill/>
            </a:ln>
          </p:spPr>
          <p:txBody>
            <a:bodyPr spcFirstLastPara="1" wrap="square" lIns="121900" tIns="121900" rIns="121900" bIns="121900" anchor="ctr" anchorCtr="0">
              <a:noAutofit/>
            </a:bodyPr>
            <a:lstStyle/>
            <a:p>
              <a:endParaRPr sz="2400"/>
            </a:p>
          </p:txBody>
        </p:sp>
      </p:grpSp>
      <p:pic>
        <p:nvPicPr>
          <p:cNvPr id="21" name="Picture 20">
            <a:extLst>
              <a:ext uri="{FF2B5EF4-FFF2-40B4-BE49-F238E27FC236}">
                <a16:creationId xmlns:a16="http://schemas.microsoft.com/office/drawing/2014/main" id="{C71A3820-91B6-4C8A-A191-49ABA44000C6}"/>
              </a:ext>
            </a:extLst>
          </p:cNvPr>
          <p:cNvPicPr>
            <a:picLocks noChangeAspect="1"/>
          </p:cNvPicPr>
          <p:nvPr/>
        </p:nvPicPr>
        <p:blipFill>
          <a:blip r:embed="rId3"/>
          <a:stretch>
            <a:fillRect/>
          </a:stretch>
        </p:blipFill>
        <p:spPr>
          <a:xfrm>
            <a:off x="571713" y="2213649"/>
            <a:ext cx="6806705" cy="4084023"/>
          </a:xfrm>
          <a:prstGeom prst="rect">
            <a:avLst/>
          </a:prstGeom>
        </p:spPr>
      </p:pic>
    </p:spTree>
    <p:extLst>
      <p:ext uri="{BB962C8B-B14F-4D97-AF65-F5344CB8AC3E}">
        <p14:creationId xmlns:p14="http://schemas.microsoft.com/office/powerpoint/2010/main" val="170910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3958520"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Uzbek NLP progress</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                </a:t>
            </a:r>
            <a:r>
              <a:rPr lang="en-US" sz="1350" b="1" dirty="0">
                <a:solidFill>
                  <a:schemeClr val="bg1"/>
                </a:solidFill>
                <a:latin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Shared tasks &amp; Annotation                 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pic>
        <p:nvPicPr>
          <p:cNvPr id="7" name="Picture 6" descr="Diagram">
            <a:extLst>
              <a:ext uri="{FF2B5EF4-FFF2-40B4-BE49-F238E27FC236}">
                <a16:creationId xmlns:a16="http://schemas.microsoft.com/office/drawing/2014/main" id="{C3F77E0D-8AFB-7F70-33A0-7DEA07BE1DB1}"/>
              </a:ext>
            </a:extLst>
          </p:cNvPr>
          <p:cNvPicPr>
            <a:picLocks noChangeAspect="1"/>
          </p:cNvPicPr>
          <p:nvPr/>
        </p:nvPicPr>
        <p:blipFill rotWithShape="1">
          <a:blip r:embed="rId3">
            <a:extLst>
              <a:ext uri="{28A0092B-C50C-407E-A947-70E740481C1C}">
                <a14:useLocalDpi xmlns:a14="http://schemas.microsoft.com/office/drawing/2010/main" val="0"/>
              </a:ext>
            </a:extLst>
          </a:blip>
          <a:srcRect t="5808"/>
          <a:stretch/>
        </p:blipFill>
        <p:spPr bwMode="auto">
          <a:xfrm>
            <a:off x="7024485" y="1243158"/>
            <a:ext cx="5146319" cy="5307063"/>
          </a:xfrm>
          <a:prstGeom prst="rect">
            <a:avLst/>
          </a:prstGeom>
          <a:noFill/>
          <a:ln>
            <a:noFill/>
          </a:ln>
        </p:spPr>
      </p:pic>
      <p:sp>
        <p:nvSpPr>
          <p:cNvPr id="8" name="Text Placeholder 2">
            <a:extLst>
              <a:ext uri="{FF2B5EF4-FFF2-40B4-BE49-F238E27FC236}">
                <a16:creationId xmlns:a16="http://schemas.microsoft.com/office/drawing/2014/main" id="{57178E2E-DE45-C626-7852-9FFB01EE5BEB}"/>
              </a:ext>
            </a:extLst>
          </p:cNvPr>
          <p:cNvSpPr txBox="1">
            <a:spLocks/>
          </p:cNvSpPr>
          <p:nvPr/>
        </p:nvSpPr>
        <p:spPr>
          <a:xfrm>
            <a:off x="0" y="1325291"/>
            <a:ext cx="7130143" cy="50805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just">
              <a:lnSpc>
                <a:spcPct val="110000"/>
              </a:lnSpc>
              <a:spcBef>
                <a:spcPts val="0"/>
              </a:spcBef>
              <a:spcAft>
                <a:spcPts val="300"/>
              </a:spcAft>
              <a:buFont typeface="Arial" panose="020B0604020202020204" pitchFamily="34" charset="0"/>
              <a:buNone/>
            </a:pPr>
            <a:r>
              <a:rPr lang="en-US" sz="1400" b="1" dirty="0">
                <a:solidFill>
                  <a:srgbClr val="000000"/>
                </a:solidFill>
                <a:latin typeface="Times New Roman" panose="02020603050405020304" pitchFamily="18" charset="0"/>
                <a:cs typeface="Times New Roman" panose="02020603050405020304" pitchFamily="18" charset="0"/>
              </a:rPr>
              <a:t>* Overall </a:t>
            </a:r>
            <a:r>
              <a:rPr lang="en-US" sz="1400" b="1" dirty="0" err="1">
                <a:solidFill>
                  <a:srgbClr val="000000"/>
                </a:solidFill>
                <a:latin typeface="Times New Roman" panose="02020603050405020304" pitchFamily="18" charset="0"/>
                <a:cs typeface="Times New Roman" panose="02020603050405020304" pitchFamily="18" charset="0"/>
              </a:rPr>
              <a:t>contributers</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Sh.Nazirov</a:t>
            </a:r>
            <a:r>
              <a:rPr lang="en-US" sz="1400" dirty="0">
                <a:solidFill>
                  <a:srgbClr val="000000"/>
                </a:solidFill>
                <a:latin typeface="Times New Roman" panose="02020603050405020304" pitchFamily="18" charset="0"/>
                <a:cs typeface="Times New Roman" panose="02020603050405020304" pitchFamily="18" charset="0"/>
              </a:rPr>
              <a:t>, </a:t>
            </a:r>
            <a:r>
              <a:rPr lang="uz-Cyrl-UZ" sz="1400" dirty="0">
                <a:solidFill>
                  <a:srgbClr val="000000"/>
                </a:solidFill>
                <a:latin typeface="Times New Roman" panose="02020603050405020304" pitchFamily="18" charset="0"/>
                <a:cs typeface="Times New Roman" panose="02020603050405020304" pitchFamily="18" charset="0"/>
              </a:rPr>
              <a:t>А. </a:t>
            </a:r>
            <a:r>
              <a:rPr lang="en-GB" sz="1400" dirty="0" err="1">
                <a:solidFill>
                  <a:srgbClr val="000000"/>
                </a:solidFill>
                <a:latin typeface="Times New Roman" panose="02020603050405020304" pitchFamily="18" charset="0"/>
                <a:cs typeface="Times New Roman" panose="02020603050405020304" pitchFamily="18" charset="0"/>
              </a:rPr>
              <a:t>Po’latov</a:t>
            </a:r>
            <a:r>
              <a:rPr lang="en-GB" sz="1400" dirty="0">
                <a:solidFill>
                  <a:srgbClr val="000000"/>
                </a:solidFill>
                <a:latin typeface="Times New Roman" panose="02020603050405020304" pitchFamily="18" charset="0"/>
                <a:cs typeface="Times New Roman" panose="02020603050405020304" pitchFamily="18" charset="0"/>
              </a:rPr>
              <a:t>,</a:t>
            </a:r>
            <a:r>
              <a:rPr lang="en-GB" sz="1400" dirty="0">
                <a:latin typeface="Times New Roman" panose="02020603050405020304" pitchFamily="18" charset="0"/>
                <a:cs typeface="Times New Roman" panose="02020603050405020304" pitchFamily="18" charset="0"/>
              </a:rPr>
              <a:t> O’.</a:t>
            </a:r>
            <a:r>
              <a:rPr lang="en-GB" sz="1400" dirty="0" err="1">
                <a:latin typeface="Times New Roman" panose="02020603050405020304" pitchFamily="18" charset="0"/>
                <a:cs typeface="Times New Roman" panose="02020603050405020304" pitchFamily="18" charset="0"/>
              </a:rPr>
              <a:t>Xamdamov</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S.Qobilov</a:t>
            </a:r>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SamDU</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va</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M.Musaevlar</a:t>
            </a:r>
            <a:endParaRPr lang="en-US" sz="1400" b="1" dirty="0">
              <a:solidFill>
                <a:srgbClr val="000000"/>
              </a:solidFill>
              <a:latin typeface="Times New Roman" panose="02020603050405020304" pitchFamily="18" charset="0"/>
              <a:cs typeface="Times New Roman" panose="02020603050405020304" pitchFamily="18" charset="0"/>
            </a:endParaRPr>
          </a:p>
          <a:p>
            <a:pPr marL="114300" indent="0" algn="just">
              <a:lnSpc>
                <a:spcPct val="110000"/>
              </a:lnSpc>
              <a:spcBef>
                <a:spcPts val="0"/>
              </a:spcBef>
              <a:spcAft>
                <a:spcPts val="300"/>
              </a:spcAft>
              <a:buFont typeface="Arial" panose="020B0604020202020204" pitchFamily="34" charset="0"/>
              <a:buNone/>
            </a:pPr>
            <a:r>
              <a:rPr lang="en-US" sz="1400" b="1" dirty="0">
                <a:solidFill>
                  <a:srgbClr val="000000"/>
                </a:solidFill>
                <a:latin typeface="Times New Roman" panose="02020603050405020304" pitchFamily="18" charset="0"/>
                <a:cs typeface="Times New Roman" panose="02020603050405020304" pitchFamily="18" charset="0"/>
              </a:rPr>
              <a:t>* Dictionaries, </a:t>
            </a:r>
            <a:r>
              <a:rPr lang="en-US" sz="1400" b="1" dirty="0" err="1">
                <a:solidFill>
                  <a:srgbClr val="000000"/>
                </a:solidFill>
                <a:latin typeface="Times New Roman" panose="02020603050405020304" pitchFamily="18" charset="0"/>
                <a:cs typeface="Times New Roman" panose="02020603050405020304" pitchFamily="18" charset="0"/>
              </a:rPr>
              <a:t>synsets</a:t>
            </a:r>
            <a:r>
              <a:rPr lang="en-US" sz="1400" b="1" dirty="0">
                <a:solidFill>
                  <a:srgbClr val="000000"/>
                </a:solidFill>
                <a:latin typeface="Times New Roman" panose="02020603050405020304" pitchFamily="18" charset="0"/>
                <a:cs typeface="Times New Roman" panose="02020603050405020304" pitchFamily="18" charset="0"/>
              </a:rPr>
              <a:t>, and </a:t>
            </a:r>
            <a:r>
              <a:rPr lang="en-US" sz="1400" b="1" dirty="0" err="1">
                <a:solidFill>
                  <a:srgbClr val="000000"/>
                </a:solidFill>
                <a:latin typeface="Times New Roman" panose="02020603050405020304" pitchFamily="18" charset="0"/>
                <a:cs typeface="Times New Roman" panose="02020603050405020304" pitchFamily="18" charset="0"/>
              </a:rPr>
              <a:t>stopwords</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The book of Uzbek dictionary words in both </a:t>
            </a:r>
            <a:r>
              <a:rPr lang="en-US" sz="1400" b="1" dirty="0">
                <a:solidFill>
                  <a:srgbClr val="000000"/>
                </a:solidFill>
                <a:latin typeface="Times New Roman" panose="02020603050405020304" pitchFamily="18" charset="0"/>
                <a:cs typeface="Times New Roman" panose="02020603050405020304" pitchFamily="18" charset="0"/>
              </a:rPr>
              <a:t>Latin and Cyrillic scripts </a:t>
            </a:r>
            <a:r>
              <a:rPr lang="en-US" sz="1400" dirty="0">
                <a:solidFill>
                  <a:srgbClr val="000000"/>
                </a:solidFill>
                <a:latin typeface="Times New Roman" panose="02020603050405020304" pitchFamily="18" charset="0"/>
                <a:cs typeface="Times New Roman" panose="02020603050405020304" pitchFamily="18" charset="0"/>
              </a:rPr>
              <a:t>[</a:t>
            </a:r>
            <a:r>
              <a:rPr lang="en-US" sz="1400" dirty="0" err="1">
                <a:solidFill>
                  <a:srgbClr val="000000"/>
                </a:solidFill>
                <a:latin typeface="Times New Roman" panose="02020603050405020304" pitchFamily="18" charset="0"/>
                <a:cs typeface="Times New Roman" panose="02020603050405020304" pitchFamily="18" charset="0"/>
              </a:rPr>
              <a:t>Tog’ayev</a:t>
            </a:r>
            <a:r>
              <a:rPr lang="en-US" sz="1400" dirty="0">
                <a:solidFill>
                  <a:srgbClr val="000000"/>
                </a:solidFill>
                <a:latin typeface="Times New Roman" panose="02020603050405020304" pitchFamily="18" charset="0"/>
                <a:cs typeface="Times New Roman" panose="02020603050405020304" pitchFamily="18" charset="0"/>
              </a:rPr>
              <a:t> et al.(1999)], </a:t>
            </a:r>
            <a:r>
              <a:rPr lang="en-US" sz="1400" b="1" dirty="0">
                <a:solidFill>
                  <a:srgbClr val="000000"/>
                </a:solidFill>
                <a:latin typeface="Times New Roman" panose="02020603050405020304" pitchFamily="18" charset="0"/>
                <a:cs typeface="Times New Roman" panose="02020603050405020304" pitchFamily="18" charset="0"/>
              </a:rPr>
              <a:t>WordNet</a:t>
            </a:r>
            <a:r>
              <a:rPr lang="en-US" sz="1400" dirty="0">
                <a:solidFill>
                  <a:srgbClr val="000000"/>
                </a:solidFill>
                <a:latin typeface="Times New Roman" panose="02020603050405020304" pitchFamily="18" charset="0"/>
                <a:cs typeface="Times New Roman" panose="02020603050405020304" pitchFamily="18" charset="0"/>
              </a:rPr>
              <a:t> type </a:t>
            </a:r>
            <a:r>
              <a:rPr lang="en-US" sz="1400" dirty="0" err="1">
                <a:solidFill>
                  <a:srgbClr val="000000"/>
                </a:solidFill>
                <a:latin typeface="Times New Roman" panose="02020603050405020304" pitchFamily="18" charset="0"/>
                <a:cs typeface="Times New Roman" panose="02020603050405020304" pitchFamily="18" charset="0"/>
              </a:rPr>
              <a:t>synsets</a:t>
            </a:r>
            <a:r>
              <a:rPr lang="en-US" sz="1400" dirty="0">
                <a:solidFill>
                  <a:srgbClr val="000000"/>
                </a:solidFill>
                <a:latin typeface="Times New Roman" panose="02020603050405020304" pitchFamily="18" charset="0"/>
                <a:cs typeface="Times New Roman" panose="02020603050405020304" pitchFamily="18" charset="0"/>
              </a:rPr>
              <a:t> data [Agostini et al.(2021)], and </a:t>
            </a:r>
            <a:r>
              <a:rPr lang="en-US" sz="1400" b="1" dirty="0">
                <a:solidFill>
                  <a:srgbClr val="000000"/>
                </a:solidFill>
                <a:latin typeface="Times New Roman" panose="02020603050405020304" pitchFamily="18" charset="0"/>
                <a:cs typeface="Times New Roman" panose="02020603050405020304" pitchFamily="18" charset="0"/>
              </a:rPr>
              <a:t>WordNet</a:t>
            </a:r>
            <a:r>
              <a:rPr lang="en-US" sz="1400" dirty="0">
                <a:solidFill>
                  <a:srgbClr val="000000"/>
                </a:solidFill>
                <a:latin typeface="Times New Roman" panose="02020603050405020304" pitchFamily="18" charset="0"/>
                <a:cs typeface="Times New Roman" panose="02020603050405020304" pitchFamily="18" charset="0"/>
              </a:rPr>
              <a:t> type thesaurus datasets [</a:t>
            </a:r>
            <a:r>
              <a:rPr lang="en-US" sz="1400" dirty="0" err="1">
                <a:solidFill>
                  <a:srgbClr val="000000"/>
                </a:solidFill>
                <a:latin typeface="Times New Roman" panose="02020603050405020304" pitchFamily="18" charset="0"/>
                <a:cs typeface="Times New Roman" panose="02020603050405020304" pitchFamily="18" charset="0"/>
              </a:rPr>
              <a:t>Aripov</a:t>
            </a:r>
            <a:r>
              <a:rPr lang="en-US" sz="1400" dirty="0">
                <a:solidFill>
                  <a:srgbClr val="000000"/>
                </a:solidFill>
                <a:latin typeface="Times New Roman" panose="02020603050405020304" pitchFamily="18" charset="0"/>
                <a:cs typeface="Times New Roman" panose="02020603050405020304" pitchFamily="18" charset="0"/>
              </a:rPr>
              <a:t>(2018)]. Automatic detection of </a:t>
            </a:r>
            <a:r>
              <a:rPr lang="en-US" sz="1400" b="1" dirty="0" err="1">
                <a:solidFill>
                  <a:srgbClr val="000000"/>
                </a:solidFill>
                <a:latin typeface="Times New Roman" panose="02020603050405020304" pitchFamily="18" charset="0"/>
                <a:cs typeface="Times New Roman" panose="02020603050405020304" pitchFamily="18" charset="0"/>
              </a:rPr>
              <a:t>stopwords</a:t>
            </a:r>
            <a:r>
              <a:rPr lang="en-US" sz="1400" dirty="0">
                <a:solidFill>
                  <a:srgbClr val="000000"/>
                </a:solidFill>
                <a:latin typeface="Times New Roman" panose="02020603050405020304" pitchFamily="18" charset="0"/>
                <a:cs typeface="Times New Roman" panose="02020603050405020304" pitchFamily="18" charset="0"/>
              </a:rPr>
              <a:t> in Uzbek has been proposed by </a:t>
            </a:r>
            <a:r>
              <a:rPr lang="en-US" sz="1400" dirty="0" err="1">
                <a:solidFill>
                  <a:srgbClr val="000000"/>
                </a:solidFill>
                <a:latin typeface="Times New Roman" panose="02020603050405020304" pitchFamily="18" charset="0"/>
                <a:cs typeface="Times New Roman" panose="02020603050405020304" pitchFamily="18" charset="0"/>
              </a:rPr>
              <a:t>Madatov</a:t>
            </a:r>
            <a:r>
              <a:rPr lang="en-US" sz="1400" dirty="0">
                <a:solidFill>
                  <a:srgbClr val="000000"/>
                </a:solidFill>
                <a:latin typeface="Times New Roman" panose="02020603050405020304" pitchFamily="18" charset="0"/>
                <a:cs typeface="Times New Roman" panose="02020603050405020304" pitchFamily="18" charset="0"/>
              </a:rPr>
              <a:t> et. al. [</a:t>
            </a:r>
            <a:r>
              <a:rPr lang="en-US" sz="1400" dirty="0" err="1">
                <a:solidFill>
                  <a:srgbClr val="000000"/>
                </a:solidFill>
                <a:latin typeface="Times New Roman" panose="02020603050405020304" pitchFamily="18" charset="0"/>
                <a:cs typeface="Times New Roman" panose="02020603050405020304" pitchFamily="18" charset="0"/>
              </a:rPr>
              <a:t>Madatov</a:t>
            </a:r>
            <a:r>
              <a:rPr lang="en-US" sz="1400" dirty="0">
                <a:solidFill>
                  <a:srgbClr val="000000"/>
                </a:solidFill>
                <a:latin typeface="Times New Roman" panose="02020603050405020304" pitchFamily="18" charset="0"/>
                <a:cs typeface="Times New Roman" panose="02020603050405020304" pitchFamily="18" charset="0"/>
              </a:rPr>
              <a:t> et al.(2022)].</a:t>
            </a:r>
            <a:endParaRPr lang="en-GB" sz="1400" b="1" dirty="0">
              <a:solidFill>
                <a:srgbClr val="2B3E51"/>
              </a:solidFill>
              <a:latin typeface="Times New Roman" panose="02020603050405020304" pitchFamily="18" charset="0"/>
              <a:cs typeface="Times New Roman" panose="02020603050405020304" pitchFamily="18" charset="0"/>
            </a:endParaRPr>
          </a:p>
          <a:p>
            <a:pPr marL="114300" indent="0" algn="just">
              <a:lnSpc>
                <a:spcPct val="110000"/>
              </a:lnSpc>
              <a:spcBef>
                <a:spcPts val="0"/>
              </a:spcBef>
              <a:spcAft>
                <a:spcPts val="300"/>
              </a:spcAft>
              <a:buFont typeface="Arial" panose="020B0604020202020204" pitchFamily="34" charset="0"/>
              <a:buNone/>
            </a:pPr>
            <a:r>
              <a:rPr lang="en-GB" sz="1400" b="1" dirty="0">
                <a:solidFill>
                  <a:srgbClr val="000000"/>
                </a:solidFill>
                <a:latin typeface="Times New Roman" panose="02020603050405020304" pitchFamily="18" charset="0"/>
                <a:cs typeface="Times New Roman" panose="02020603050405020304" pitchFamily="18" charset="0"/>
              </a:rPr>
              <a:t>* Language identification</a:t>
            </a:r>
            <a:r>
              <a:rPr lang="en-GB" sz="1400" dirty="0">
                <a:solidFill>
                  <a:srgbClr val="000000"/>
                </a:solidFill>
                <a:latin typeface="Times New Roman" panose="02020603050405020304" pitchFamily="18" charset="0"/>
                <a:cs typeface="Times New Roman" panose="02020603050405020304" pitchFamily="18" charset="0"/>
              </a:rPr>
              <a:t>, and </a:t>
            </a:r>
            <a:r>
              <a:rPr lang="en-GB" sz="1400" b="1" dirty="0">
                <a:solidFill>
                  <a:srgbClr val="000000"/>
                </a:solidFill>
                <a:latin typeface="Times New Roman" panose="02020603050405020304" pitchFamily="18" charset="0"/>
                <a:cs typeface="Times New Roman" panose="02020603050405020304" pitchFamily="18" charset="0"/>
              </a:rPr>
              <a:t>Tokenization - </a:t>
            </a:r>
            <a:r>
              <a:rPr lang="en-GB" sz="1400" dirty="0">
                <a:solidFill>
                  <a:srgbClr val="000000"/>
                </a:solidFill>
                <a:latin typeface="Times New Roman" panose="02020603050405020304" pitchFamily="18" charset="0"/>
                <a:cs typeface="Times New Roman" panose="02020603050405020304" pitchFamily="18" charset="0"/>
              </a:rPr>
              <a:t>(both sentence-level and word-level) are general tasks that, once done, can easily include the majority of languages at once. Moreover, [</a:t>
            </a:r>
            <a:r>
              <a:rPr lang="en-GB" sz="1400" dirty="0" err="1">
                <a:solidFill>
                  <a:srgbClr val="000000"/>
                </a:solidFill>
                <a:latin typeface="Times New Roman" panose="02020603050405020304" pitchFamily="18" charset="0"/>
                <a:cs typeface="Times New Roman" panose="02020603050405020304" pitchFamily="18" charset="0"/>
              </a:rPr>
              <a:t>Bakaev</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Ilkhom</a:t>
            </a:r>
            <a:r>
              <a:rPr lang="en-GB" sz="1400" dirty="0">
                <a:solidFill>
                  <a:srgbClr val="000000"/>
                </a:solidFill>
                <a:latin typeface="Times New Roman" panose="02020603050405020304" pitchFamily="18" charset="0"/>
                <a:cs typeface="Times New Roman" panose="02020603050405020304" pitchFamily="18" charset="0"/>
              </a:rPr>
              <a:t>. (2021). Tokenization task]</a:t>
            </a:r>
          </a:p>
          <a:p>
            <a:pPr marL="114300" indent="0" algn="just">
              <a:lnSpc>
                <a:spcPct val="110000"/>
              </a:lnSpc>
              <a:spcBef>
                <a:spcPts val="0"/>
              </a:spcBef>
              <a:spcAft>
                <a:spcPts val="300"/>
              </a:spcAft>
              <a:buFont typeface="Arial" panose="020B0604020202020204" pitchFamily="34" charset="0"/>
              <a:buNone/>
            </a:pPr>
            <a:r>
              <a:rPr lang="en-GB" sz="1400" b="1" dirty="0">
                <a:solidFill>
                  <a:srgbClr val="000000"/>
                </a:solidFill>
                <a:latin typeface="Times New Roman" panose="02020603050405020304" pitchFamily="18" charset="0"/>
                <a:cs typeface="Times New Roman" panose="02020603050405020304" pitchFamily="18" charset="0"/>
              </a:rPr>
              <a:t>* Written scripts and machine transliteration - </a:t>
            </a:r>
            <a:r>
              <a:rPr lang="en-GB" sz="1400" dirty="0">
                <a:solidFill>
                  <a:srgbClr val="000000"/>
                </a:solidFill>
                <a:latin typeface="Times New Roman" panose="02020603050405020304" pitchFamily="18" charset="0"/>
                <a:cs typeface="Times New Roman" panose="02020603050405020304" pitchFamily="18" charset="0"/>
              </a:rPr>
              <a:t>[Mansurov and Mansurov(2021a)] propose a tool based on decision tree to transliterate between Cyrillic and Latin scripts. Recent work from [</a:t>
            </a:r>
            <a:r>
              <a:rPr lang="en-GB" sz="1400" dirty="0" err="1">
                <a:solidFill>
                  <a:srgbClr val="000000"/>
                </a:solidFill>
                <a:latin typeface="Times New Roman" panose="02020603050405020304" pitchFamily="18" charset="0"/>
                <a:cs typeface="Times New Roman" panose="02020603050405020304" pitchFamily="18" charset="0"/>
              </a:rPr>
              <a:t>Salaev</a:t>
            </a:r>
            <a:r>
              <a:rPr lang="en-GB" sz="1400" dirty="0">
                <a:solidFill>
                  <a:srgbClr val="000000"/>
                </a:solidFill>
                <a:latin typeface="Times New Roman" panose="02020603050405020304" pitchFamily="18" charset="0"/>
                <a:cs typeface="Times New Roman" panose="02020603050405020304" pitchFamily="18" charset="0"/>
              </a:rPr>
              <a:t> et al.(2022a), </a:t>
            </a:r>
            <a:r>
              <a:rPr lang="en-GB" sz="1400" dirty="0" err="1">
                <a:solidFill>
                  <a:srgbClr val="000000"/>
                </a:solidFill>
                <a:latin typeface="Times New Roman" panose="02020603050405020304" pitchFamily="18" charset="0"/>
                <a:cs typeface="Times New Roman" panose="02020603050405020304" pitchFamily="18" charset="0"/>
              </a:rPr>
              <a:t>Kuriyozov</a:t>
            </a:r>
            <a:r>
              <a:rPr lang="en-GB" sz="1400" dirty="0">
                <a:solidFill>
                  <a:srgbClr val="000000"/>
                </a:solidFill>
                <a:latin typeface="Times New Roman" panose="02020603050405020304" pitchFamily="18" charset="0"/>
                <a:cs typeface="Times New Roman" panose="02020603050405020304" pitchFamily="18" charset="0"/>
              </a:rPr>
              <a:t>, and G ́</a:t>
            </a:r>
            <a:r>
              <a:rPr lang="en-GB" sz="1400" dirty="0" err="1">
                <a:solidFill>
                  <a:srgbClr val="000000"/>
                </a:solidFill>
                <a:latin typeface="Times New Roman" panose="02020603050405020304" pitchFamily="18" charset="0"/>
                <a:cs typeface="Times New Roman" panose="02020603050405020304" pitchFamily="18" charset="0"/>
              </a:rPr>
              <a:t>omez-Rodr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ıguez</a:t>
            </a:r>
            <a:r>
              <a:rPr lang="en-GB" sz="1400" dirty="0">
                <a:solidFill>
                  <a:srgbClr val="000000"/>
                </a:solidFill>
                <a:latin typeface="Times New Roman" panose="02020603050405020304" pitchFamily="18" charset="0"/>
                <a:cs typeface="Times New Roman" panose="02020603050405020304" pitchFamily="18" charset="0"/>
              </a:rPr>
              <a:t>] worked on machine transliteration.</a:t>
            </a:r>
          </a:p>
          <a:p>
            <a:pPr marL="114300" indent="0" algn="just">
              <a:lnSpc>
                <a:spcPct val="110000"/>
              </a:lnSpc>
              <a:spcBef>
                <a:spcPts val="0"/>
              </a:spcBef>
              <a:spcAft>
                <a:spcPts val="300"/>
              </a:spcAft>
              <a:buFont typeface="Arial" panose="020B0604020202020204" pitchFamily="34" charset="0"/>
              <a:buNone/>
            </a:pPr>
            <a:r>
              <a:rPr lang="en-US" sz="1400" b="1" dirty="0">
                <a:solidFill>
                  <a:srgbClr val="000000"/>
                </a:solidFill>
                <a:latin typeface="Times New Roman" panose="02020603050405020304" pitchFamily="18" charset="0"/>
                <a:cs typeface="Times New Roman" panose="02020603050405020304" pitchFamily="18" charset="0"/>
              </a:rPr>
              <a:t>* Morphological Analysis(MA). </a:t>
            </a:r>
            <a:r>
              <a:rPr lang="en-GB" sz="1400" dirty="0">
                <a:solidFill>
                  <a:srgbClr val="000000"/>
                </a:solidFill>
                <a:latin typeface="Times New Roman" panose="02020603050405020304" pitchFamily="18" charset="0"/>
                <a:cs typeface="Times New Roman" panose="02020603050405020304" pitchFamily="18" charset="0"/>
              </a:rPr>
              <a:t>The first works on Uzbek morphological </a:t>
            </a:r>
            <a:r>
              <a:rPr lang="en-GB" sz="1400" dirty="0" err="1">
                <a:solidFill>
                  <a:srgbClr val="000000"/>
                </a:solidFill>
                <a:latin typeface="Times New Roman" panose="02020603050405020304" pitchFamily="18" charset="0"/>
                <a:cs typeface="Times New Roman" panose="02020603050405020304" pitchFamily="18" charset="0"/>
              </a:rPr>
              <a:t>analyzers</a:t>
            </a:r>
            <a:r>
              <a:rPr lang="en-GB" sz="1400" dirty="0">
                <a:solidFill>
                  <a:srgbClr val="000000"/>
                </a:solidFill>
                <a:latin typeface="Times New Roman" panose="02020603050405020304" pitchFamily="18" charset="0"/>
                <a:cs typeface="Times New Roman" panose="02020603050405020304" pitchFamily="18" charset="0"/>
              </a:rPr>
              <a:t> was done using the </a:t>
            </a:r>
            <a:r>
              <a:rPr lang="en-GB" sz="1400" b="1" dirty="0">
                <a:solidFill>
                  <a:srgbClr val="000000"/>
                </a:solidFill>
                <a:latin typeface="Times New Roman" panose="02020603050405020304" pitchFamily="18" charset="0"/>
                <a:cs typeface="Times New Roman" panose="02020603050405020304" pitchFamily="18" charset="0"/>
              </a:rPr>
              <a:t>rule-based method</a:t>
            </a:r>
            <a:r>
              <a:rPr lang="en-US" sz="1400" dirty="0">
                <a:solidFill>
                  <a:srgbClr val="000000"/>
                </a:solidFill>
                <a:latin typeface="Times New Roman" panose="02020603050405020304" pitchFamily="18" charset="0"/>
                <a:cs typeface="Times New Roman" panose="02020603050405020304" pitchFamily="18" charset="0"/>
              </a:rPr>
              <a:t>[</a:t>
            </a:r>
            <a:r>
              <a:rPr lang="en-US" sz="1400" dirty="0" err="1">
                <a:solidFill>
                  <a:srgbClr val="000000"/>
                </a:solidFill>
                <a:latin typeface="Times New Roman" panose="02020603050405020304" pitchFamily="18" charset="0"/>
                <a:cs typeface="Times New Roman" panose="02020603050405020304" pitchFamily="18" charset="0"/>
              </a:rPr>
              <a:t>Matlatipov</a:t>
            </a:r>
            <a:r>
              <a:rPr lang="en-US" sz="1400" dirty="0">
                <a:solidFill>
                  <a:srgbClr val="000000"/>
                </a:solidFill>
                <a:latin typeface="Times New Roman" panose="02020603050405020304" pitchFamily="18" charset="0"/>
                <a:cs typeface="Times New Roman" panose="02020603050405020304" pitchFamily="18" charset="0"/>
              </a:rPr>
              <a:t> and </a:t>
            </a:r>
            <a:r>
              <a:rPr lang="en-US" sz="1400" dirty="0" err="1">
                <a:solidFill>
                  <a:srgbClr val="000000"/>
                </a:solidFill>
                <a:latin typeface="Times New Roman" panose="02020603050405020304" pitchFamily="18" charset="0"/>
                <a:cs typeface="Times New Roman" panose="02020603050405020304" pitchFamily="18" charset="0"/>
              </a:rPr>
              <a:t>Vetulani</a:t>
            </a:r>
            <a:r>
              <a:rPr lang="en-US" sz="1400" dirty="0">
                <a:solidFill>
                  <a:srgbClr val="000000"/>
                </a:solidFill>
                <a:latin typeface="Times New Roman" panose="02020603050405020304" pitchFamily="18" charset="0"/>
                <a:cs typeface="Times New Roman" panose="02020603050405020304" pitchFamily="18" charset="0"/>
              </a:rPr>
              <a:t>(2009)]. </a:t>
            </a:r>
            <a:r>
              <a:rPr lang="en-GB" sz="1400" dirty="0">
                <a:solidFill>
                  <a:srgbClr val="000000"/>
                </a:solidFill>
                <a:latin typeface="Times New Roman" panose="02020603050405020304" pitchFamily="18" charset="0"/>
                <a:cs typeface="Times New Roman" panose="02020603050405020304" pitchFamily="18" charset="0"/>
              </a:rPr>
              <a:t>The </a:t>
            </a:r>
            <a:r>
              <a:rPr lang="en-GB" sz="1400" b="1" dirty="0" err="1">
                <a:solidFill>
                  <a:srgbClr val="000000"/>
                </a:solidFill>
                <a:latin typeface="Times New Roman" panose="02020603050405020304" pitchFamily="18" charset="0"/>
                <a:cs typeface="Times New Roman" panose="02020603050405020304" pitchFamily="18" charset="0"/>
              </a:rPr>
              <a:t>Apertium-Uzb</a:t>
            </a:r>
            <a:r>
              <a:rPr lang="en-GB" sz="1400" dirty="0">
                <a:solidFill>
                  <a:srgbClr val="000000"/>
                </a:solidFill>
                <a:latin typeface="Times New Roman" panose="02020603050405020304" pitchFamily="18" charset="0"/>
                <a:cs typeface="Times New Roman" panose="02020603050405020304" pitchFamily="18" charset="0"/>
              </a:rPr>
              <a:t> monolingual package also has the biggest available annotated wordlist for Uzbek. [</a:t>
            </a:r>
            <a:r>
              <a:rPr lang="en-GB" sz="1400" dirty="0" err="1">
                <a:solidFill>
                  <a:srgbClr val="000000"/>
                </a:solidFill>
                <a:latin typeface="Times New Roman" panose="02020603050405020304" pitchFamily="18" charset="0"/>
                <a:cs typeface="Times New Roman" panose="02020603050405020304" pitchFamily="18" charset="0"/>
              </a:rPr>
              <a:t>Nilufar</a:t>
            </a:r>
            <a:r>
              <a:rPr lang="en-GB" sz="1400" dirty="0">
                <a:solidFill>
                  <a:srgbClr val="000000"/>
                </a:solidFill>
                <a:latin typeface="Times New Roman" panose="02020603050405020304" pitchFamily="18" charset="0"/>
                <a:cs typeface="Times New Roman" panose="02020603050405020304" pitchFamily="18" charset="0"/>
              </a:rPr>
              <a:t> </a:t>
            </a:r>
            <a:r>
              <a:rPr lang="en-GB" sz="1400" dirty="0" err="1">
                <a:solidFill>
                  <a:srgbClr val="000000"/>
                </a:solidFill>
                <a:latin typeface="Times New Roman" panose="02020603050405020304" pitchFamily="18" charset="0"/>
                <a:cs typeface="Times New Roman" panose="02020603050405020304" pitchFamily="18" charset="0"/>
              </a:rPr>
              <a:t>Abdurakhmonova</a:t>
            </a:r>
            <a:r>
              <a:rPr lang="en-GB" sz="1400" dirty="0">
                <a:solidFill>
                  <a:srgbClr val="000000"/>
                </a:solidFill>
                <a:latin typeface="Times New Roman" panose="02020603050405020304" pitchFamily="18" charset="0"/>
                <a:cs typeface="Times New Roman" panose="02020603050405020304" pitchFamily="18" charset="0"/>
              </a:rPr>
              <a:t> &amp; </a:t>
            </a:r>
            <a:r>
              <a:rPr lang="en-GB" sz="1400" dirty="0" err="1">
                <a:solidFill>
                  <a:srgbClr val="000000"/>
                </a:solidFill>
                <a:latin typeface="Times New Roman" panose="02020603050405020304" pitchFamily="18" charset="0"/>
                <a:cs typeface="Times New Roman" panose="02020603050405020304" pitchFamily="18" charset="0"/>
              </a:rPr>
              <a:t>Tuliyev</a:t>
            </a:r>
            <a:r>
              <a:rPr lang="en-GB" sz="1400" dirty="0">
                <a:solidFill>
                  <a:srgbClr val="000000"/>
                </a:solidFill>
                <a:latin typeface="Times New Roman" panose="02020603050405020304" pitchFamily="18" charset="0"/>
                <a:cs typeface="Times New Roman" panose="02020603050405020304" pitchFamily="18" charset="0"/>
              </a:rPr>
              <a:t> have paper on FST based MA.]</a:t>
            </a:r>
          </a:p>
          <a:p>
            <a:pPr marL="114300" indent="0" algn="just">
              <a:lnSpc>
                <a:spcPct val="110000"/>
              </a:lnSpc>
              <a:spcBef>
                <a:spcPts val="0"/>
              </a:spcBef>
              <a:spcAft>
                <a:spcPts val="300"/>
              </a:spcAft>
              <a:buFont typeface="Arial" panose="020B0604020202020204" pitchFamily="34" charset="0"/>
              <a:buNone/>
            </a:pPr>
            <a:r>
              <a:rPr lang="en-US" sz="1400" b="1" dirty="0">
                <a:solidFill>
                  <a:srgbClr val="000000"/>
                </a:solidFill>
                <a:latin typeface="Times New Roman" panose="02020603050405020304" pitchFamily="18" charset="0"/>
                <a:cs typeface="Times New Roman" panose="02020603050405020304" pitchFamily="18" charset="0"/>
              </a:rPr>
              <a:t>* Text Classification. </a:t>
            </a:r>
            <a:r>
              <a:rPr lang="en-US" sz="1400" dirty="0">
                <a:solidFill>
                  <a:srgbClr val="000000"/>
                </a:solidFill>
                <a:latin typeface="Times New Roman" panose="02020603050405020304" pitchFamily="18" charset="0"/>
                <a:cs typeface="Times New Roman" panose="02020603050405020304" pitchFamily="18" charset="0"/>
              </a:rPr>
              <a:t>[</a:t>
            </a:r>
            <a:r>
              <a:rPr lang="en-US" sz="1400" dirty="0" err="1">
                <a:solidFill>
                  <a:srgbClr val="000000"/>
                </a:solidFill>
                <a:latin typeface="Times New Roman" panose="02020603050405020304" pitchFamily="18" charset="0"/>
                <a:cs typeface="Times New Roman" panose="02020603050405020304" pitchFamily="18" charset="0"/>
              </a:rPr>
              <a:t>Ignatev</a:t>
            </a:r>
            <a:r>
              <a:rPr lang="en-US" sz="1400" dirty="0">
                <a:solidFill>
                  <a:srgbClr val="000000"/>
                </a:solidFill>
                <a:latin typeface="Times New Roman" panose="02020603050405020304" pitchFamily="18" charset="0"/>
                <a:cs typeface="Times New Roman" panose="02020603050405020304" pitchFamily="18" charset="0"/>
              </a:rPr>
              <a:t> N.A., </a:t>
            </a:r>
            <a:r>
              <a:rPr lang="en-US" sz="1400" dirty="0" err="1">
                <a:solidFill>
                  <a:srgbClr val="000000"/>
                </a:solidFill>
                <a:latin typeface="Times New Roman" panose="02020603050405020304" pitchFamily="18" charset="0"/>
                <a:cs typeface="Times New Roman" panose="02020603050405020304" pitchFamily="18" charset="0"/>
              </a:rPr>
              <a:t>Tuliyev</a:t>
            </a:r>
            <a:r>
              <a:rPr lang="en-US" sz="1400" dirty="0">
                <a:solidFill>
                  <a:srgbClr val="000000"/>
                </a:solidFill>
                <a:latin typeface="Times New Roman" panose="02020603050405020304" pitchFamily="18" charset="0"/>
                <a:cs typeface="Times New Roman" panose="02020603050405020304" pitchFamily="18" charset="0"/>
              </a:rPr>
              <a:t> U.] worked on creating patterns from </a:t>
            </a:r>
            <a:r>
              <a:rPr lang="en-US" sz="1400" dirty="0" err="1">
                <a:solidFill>
                  <a:srgbClr val="000000"/>
                </a:solidFill>
                <a:latin typeface="Times New Roman" panose="02020603050405020304" pitchFamily="18" charset="0"/>
                <a:cs typeface="Times New Roman" panose="02020603050405020304" pitchFamily="18" charset="0"/>
              </a:rPr>
              <a:t>NLWords</a:t>
            </a:r>
            <a:r>
              <a:rPr lang="en-US" sz="1400" dirty="0">
                <a:solidFill>
                  <a:srgbClr val="000000"/>
                </a:solidFill>
                <a:latin typeface="Times New Roman" panose="02020603050405020304" pitchFamily="18" charset="0"/>
                <a:cs typeface="Times New Roman" panose="02020603050405020304" pitchFamily="18" charset="0"/>
              </a:rPr>
              <a:t> based on text(document).</a:t>
            </a:r>
            <a:endParaRPr lang="en-US" sz="1400" b="1" dirty="0">
              <a:solidFill>
                <a:srgbClr val="000000"/>
              </a:solidFill>
              <a:latin typeface="Times New Roman" panose="02020603050405020304" pitchFamily="18" charset="0"/>
              <a:cs typeface="Times New Roman" panose="02020603050405020304" pitchFamily="18" charset="0"/>
            </a:endParaRPr>
          </a:p>
          <a:p>
            <a:pPr marL="114300" indent="0" algn="just">
              <a:lnSpc>
                <a:spcPct val="110000"/>
              </a:lnSpc>
              <a:spcBef>
                <a:spcPts val="0"/>
              </a:spcBef>
              <a:spcAft>
                <a:spcPts val="300"/>
              </a:spcAft>
              <a:buNone/>
            </a:pPr>
            <a:r>
              <a:rPr lang="en-US" sz="1400" b="1" dirty="0">
                <a:solidFill>
                  <a:srgbClr val="000000"/>
                </a:solidFill>
                <a:latin typeface="Times New Roman" panose="02020603050405020304" pitchFamily="18" charset="0"/>
                <a:cs typeface="Times New Roman" panose="02020603050405020304" pitchFamily="18" charset="0"/>
              </a:rPr>
              <a:t>* Machine Translation: </a:t>
            </a:r>
            <a:r>
              <a:rPr lang="en-US" sz="1400" dirty="0">
                <a:solidFill>
                  <a:srgbClr val="000000"/>
                </a:solidFill>
                <a:latin typeface="Times New Roman" panose="02020603050405020304" pitchFamily="18" charset="0"/>
                <a:cs typeface="Times New Roman" panose="02020603050405020304" pitchFamily="18" charset="0"/>
              </a:rPr>
              <a:t>[</a:t>
            </a:r>
            <a:r>
              <a:rPr lang="en-US" sz="1400" dirty="0" err="1">
                <a:solidFill>
                  <a:srgbClr val="000000"/>
                </a:solidFill>
                <a:latin typeface="Times New Roman" panose="02020603050405020304" pitchFamily="18" charset="0"/>
                <a:cs typeface="Times New Roman" panose="02020603050405020304" pitchFamily="18" charset="0"/>
              </a:rPr>
              <a:t>Aripov</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Khakimov</a:t>
            </a:r>
            <a:r>
              <a:rPr lang="en-US" sz="1400" dirty="0">
                <a:solidFill>
                  <a:srgbClr val="000000"/>
                </a:solidFill>
                <a:latin typeface="Times New Roman" panose="02020603050405020304" pitchFamily="18" charset="0"/>
                <a:cs typeface="Times New Roman" panose="02020603050405020304" pitchFamily="18" charset="0"/>
              </a:rPr>
              <a:t> M., </a:t>
            </a:r>
            <a:r>
              <a:rPr lang="en-US" sz="1400" dirty="0" err="1">
                <a:solidFill>
                  <a:srgbClr val="000000"/>
                </a:solidFill>
                <a:latin typeface="Times New Roman" panose="02020603050405020304" pitchFamily="18" charset="0"/>
                <a:cs typeface="Times New Roman" panose="02020603050405020304" pitchFamily="18" charset="0"/>
              </a:rPr>
              <a:t>Matlatipov</a:t>
            </a:r>
            <a:r>
              <a:rPr lang="en-US" sz="1400" dirty="0">
                <a:solidFill>
                  <a:srgbClr val="000000"/>
                </a:solidFill>
                <a:latin typeface="Times New Roman" panose="02020603050405020304" pitchFamily="18" charset="0"/>
                <a:cs typeface="Times New Roman" panose="02020603050405020304" pitchFamily="18" charset="0"/>
              </a:rPr>
              <a:t> S.,, </a:t>
            </a:r>
            <a:r>
              <a:rPr lang="en-US" sz="1400" dirty="0" err="1">
                <a:solidFill>
                  <a:srgbClr val="000000"/>
                </a:solidFill>
                <a:latin typeface="Times New Roman" panose="02020603050405020304" pitchFamily="18" charset="0"/>
                <a:cs typeface="Times New Roman" panose="02020603050405020304" pitchFamily="18" charset="0"/>
              </a:rPr>
              <a:t>Abdurakhmonova</a:t>
            </a:r>
            <a:r>
              <a:rPr lang="en-US" sz="1400" dirty="0">
                <a:solidFill>
                  <a:srgbClr val="000000"/>
                </a:solidFill>
                <a:latin typeface="Times New Roman" panose="02020603050405020304" pitchFamily="18" charset="0"/>
                <a:cs typeface="Times New Roman" panose="02020603050405020304" pitchFamily="18" charset="0"/>
              </a:rPr>
              <a:t> N., </a:t>
            </a:r>
            <a:r>
              <a:rPr lang="en-US" sz="1400" dirty="0" err="1">
                <a:solidFill>
                  <a:srgbClr val="000000"/>
                </a:solidFill>
                <a:latin typeface="Times New Roman" panose="02020603050405020304" pitchFamily="18" charset="0"/>
                <a:cs typeface="Times New Roman" panose="02020603050405020304" pitchFamily="18" charset="0"/>
              </a:rPr>
              <a:t>Allaberdiyev</a:t>
            </a:r>
            <a:r>
              <a:rPr lang="en-US" sz="1400" dirty="0">
                <a:solidFill>
                  <a:srgbClr val="000000"/>
                </a:solidFill>
                <a:latin typeface="Times New Roman" panose="02020603050405020304" pitchFamily="18" charset="0"/>
                <a:cs typeface="Times New Roman" panose="02020603050405020304" pitchFamily="18" charset="0"/>
              </a:rPr>
              <a:t> B., </a:t>
            </a:r>
            <a:r>
              <a:rPr lang="en-US" sz="1400" dirty="0" err="1">
                <a:solidFill>
                  <a:srgbClr val="000000"/>
                </a:solidFill>
                <a:latin typeface="Times New Roman" panose="02020603050405020304" pitchFamily="18" charset="0"/>
                <a:cs typeface="Times New Roman" panose="02020603050405020304" pitchFamily="18" charset="0"/>
              </a:rPr>
              <a:t>Altynbek</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Sharipbay</a:t>
            </a:r>
            <a:r>
              <a:rPr lang="en-US" sz="1400" dirty="0">
                <a:solidFill>
                  <a:srgbClr val="000000"/>
                </a:solidFill>
                <a:latin typeface="Times New Roman" panose="02020603050405020304" pitchFamily="18" charset="0"/>
                <a:cs typeface="Times New Roman" panose="02020603050405020304" pitchFamily="18" charset="0"/>
              </a:rPr>
              <a:t>]</a:t>
            </a:r>
          </a:p>
          <a:p>
            <a:pPr marL="114300" indent="0" algn="just">
              <a:lnSpc>
                <a:spcPct val="110000"/>
              </a:lnSpc>
              <a:spcBef>
                <a:spcPts val="0"/>
              </a:spcBef>
              <a:spcAft>
                <a:spcPts val="300"/>
              </a:spcAft>
              <a:buNone/>
            </a:pPr>
            <a:r>
              <a:rPr lang="en-US" sz="1400" dirty="0">
                <a:solidFill>
                  <a:srgbClr val="000000"/>
                </a:solidFill>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ea typeface="Calibri" panose="020F0502020204030204" pitchFamily="34" charset="0"/>
                <a:cs typeface="Times New Roman" panose="02020603050405020304" pitchFamily="18" charset="0"/>
              </a:rPr>
              <a:t>Sentiment Analysis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Aripov</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Mersaod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Matlatipov Sanatbek,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Kuriyozov</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Elmurod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Rabbimov</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Ilyos</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Kobilov</a:t>
            </a:r>
            <a:r>
              <a:rPr lang="en-US" sz="1400" dirty="0">
                <a:solidFill>
                  <a:srgbClr val="000000"/>
                </a:solidFill>
                <a:latin typeface="Times New Roman" panose="02020603050405020304" pitchFamily="18" charset="0"/>
                <a:cs typeface="Times New Roman" panose="02020603050405020304" pitchFamily="18" charset="0"/>
              </a:rPr>
              <a:t> Sami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7CB6DCE4-63B9-CECD-A04F-2C74D6764348}"/>
                  </a:ext>
                </a:extLst>
              </p14:cNvPr>
              <p14:cNvContentPartPr/>
              <p14:nvPr/>
            </p14:nvContentPartPr>
            <p14:xfrm>
              <a:off x="11714863" y="3333404"/>
              <a:ext cx="326520" cy="280440"/>
            </p14:xfrm>
          </p:contentPart>
        </mc:Choice>
        <mc:Fallback>
          <p:pic>
            <p:nvPicPr>
              <p:cNvPr id="9" name="Ink 8">
                <a:extLst>
                  <a:ext uri="{FF2B5EF4-FFF2-40B4-BE49-F238E27FC236}">
                    <a16:creationId xmlns:a16="http://schemas.microsoft.com/office/drawing/2014/main" id="{7CB6DCE4-63B9-CECD-A04F-2C74D6764348}"/>
                  </a:ext>
                </a:extLst>
              </p:cNvPr>
              <p:cNvPicPr/>
              <p:nvPr/>
            </p:nvPicPr>
            <p:blipFill>
              <a:blip r:embed="rId5"/>
              <a:stretch>
                <a:fillRect/>
              </a:stretch>
            </p:blipFill>
            <p:spPr>
              <a:xfrm>
                <a:off x="11706223" y="3324764"/>
                <a:ext cx="3441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CACF9480-69C8-63B2-04F9-1D0058F4DB4D}"/>
                  </a:ext>
                </a:extLst>
              </p14:cNvPr>
              <p14:cNvContentPartPr/>
              <p14:nvPr/>
            </p14:nvContentPartPr>
            <p14:xfrm>
              <a:off x="11715223" y="5771684"/>
              <a:ext cx="348120" cy="295560"/>
            </p14:xfrm>
          </p:contentPart>
        </mc:Choice>
        <mc:Fallback>
          <p:pic>
            <p:nvPicPr>
              <p:cNvPr id="11" name="Ink 10">
                <a:extLst>
                  <a:ext uri="{FF2B5EF4-FFF2-40B4-BE49-F238E27FC236}">
                    <a16:creationId xmlns:a16="http://schemas.microsoft.com/office/drawing/2014/main" id="{CACF9480-69C8-63B2-04F9-1D0058F4DB4D}"/>
                  </a:ext>
                </a:extLst>
              </p:cNvPr>
              <p:cNvPicPr/>
              <p:nvPr/>
            </p:nvPicPr>
            <p:blipFill>
              <a:blip r:embed="rId7"/>
              <a:stretch>
                <a:fillRect/>
              </a:stretch>
            </p:blipFill>
            <p:spPr>
              <a:xfrm>
                <a:off x="11706223" y="5762684"/>
                <a:ext cx="365760" cy="313200"/>
              </a:xfrm>
              <a:prstGeom prst="rect">
                <a:avLst/>
              </a:prstGeom>
            </p:spPr>
          </p:pic>
        </mc:Fallback>
      </mc:AlternateContent>
    </p:spTree>
    <p:extLst>
      <p:ext uri="{BB962C8B-B14F-4D97-AF65-F5344CB8AC3E}">
        <p14:creationId xmlns:p14="http://schemas.microsoft.com/office/powerpoint/2010/main" val="136144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1755609"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Purpose</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1"/>
                </a:solidFill>
                <a:latin typeface="CMU Bright" panose="02000603000000000000" pitchFamily="2" charset="0"/>
              </a:rPr>
              <a:t>Purpose &amp; steps              </a:t>
            </a:r>
            <a:r>
              <a:rPr lang="en-US" sz="1350" b="1" dirty="0">
                <a:solidFill>
                  <a:schemeClr val="bg2">
                    <a:lumMod val="75000"/>
                  </a:schemeClr>
                </a:solidFill>
                <a:latin typeface="CMU Bright" panose="02000603000000000000" pitchFamily="2" charset="0"/>
              </a:rPr>
              <a:t>Shared tasks &amp; Annotation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06EA03F9-7397-4B90-A4B0-E1B0D4998800}"/>
              </a:ext>
            </a:extLst>
          </p:cNvPr>
          <p:cNvSpPr>
            <a:spLocks noGrp="1"/>
          </p:cNvSpPr>
          <p:nvPr/>
        </p:nvSpPr>
        <p:spPr>
          <a:xfrm>
            <a:off x="329715" y="1399119"/>
            <a:ext cx="11450609" cy="405143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just">
              <a:buNone/>
            </a:pPr>
            <a:r>
              <a:rPr lang="en-US" dirty="0"/>
              <a:t>The pipeline’s purpose is to bootstrap a high-quality, UD-compliant Uzbek dependency treebank by systematically transferring, normalizing, and validating annotations from the closely related Uyghur UD corpus. It minimizes manual effort and error through staged, auditable transformations (transliteration, rule/lexicon/morph mapping, frequency-targeted fixes) culminating in expert review—producing a reproducible resource for training and evaluating Uzbek NLP tools.</a:t>
            </a:r>
          </a:p>
        </p:txBody>
      </p:sp>
    </p:spTree>
    <p:extLst>
      <p:ext uri="{BB962C8B-B14F-4D97-AF65-F5344CB8AC3E}">
        <p14:creationId xmlns:p14="http://schemas.microsoft.com/office/powerpoint/2010/main" val="372439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DF3F0-948B-A7D4-D076-FB043B79DEA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8F672281-96F3-BEED-077C-13B094B3A498}"/>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6313C68C-8841-8538-453B-8D5EEEE2455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5A0DFFE8-78C9-01E8-5BFC-708032DD6A8F}"/>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88D77FA3-B88B-F896-25EE-B173AAA47A31}"/>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82813E95-A4E4-8096-3557-9ED79BEB7A52}"/>
              </a:ext>
            </a:extLst>
          </p:cNvPr>
          <p:cNvSpPr txBox="1"/>
          <p:nvPr/>
        </p:nvSpPr>
        <p:spPr>
          <a:xfrm>
            <a:off x="111810" y="534597"/>
            <a:ext cx="1733167"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Pipeline</a:t>
            </a:r>
          </a:p>
        </p:txBody>
      </p:sp>
      <p:sp>
        <p:nvSpPr>
          <p:cNvPr id="15" name="TextBox 14">
            <a:extLst>
              <a:ext uri="{FF2B5EF4-FFF2-40B4-BE49-F238E27FC236}">
                <a16:creationId xmlns:a16="http://schemas.microsoft.com/office/drawing/2014/main" id="{14099E1D-6407-F544-199F-C06C29CEAECC}"/>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1">
                    <a:lumMod val="65000"/>
                  </a:schemeClr>
                </a:solidFill>
                <a:latin typeface="CMU Bright" panose="02000603000000000000" pitchFamily="2" charset="0"/>
              </a:rPr>
              <a:t>Purpose &amp; steps </a:t>
            </a:r>
            <a:r>
              <a:rPr lang="en-US" sz="1350" b="1" dirty="0">
                <a:solidFill>
                  <a:schemeClr val="bg1"/>
                </a:solidFill>
                <a:latin typeface="CMU Bright" panose="02000603000000000000" pitchFamily="2" charset="0"/>
              </a:rPr>
              <a:t>             Pipeline</a:t>
            </a:r>
            <a:r>
              <a:rPr lang="en-US" sz="1350" b="1" dirty="0">
                <a:solidFill>
                  <a:schemeClr val="bg2">
                    <a:lumMod val="75000"/>
                  </a:schemeClr>
                </a:solidFill>
                <a:latin typeface="CMU Bright" panose="02000603000000000000" pitchFamily="2" charset="0"/>
              </a:rPr>
              <a:t>  </a:t>
            </a:r>
            <a:r>
              <a:rPr lang="en-US" sz="1350" b="1" dirty="0">
                <a:solidFill>
                  <a:schemeClr val="bg1"/>
                </a:solidFill>
                <a:latin typeface="CMU Bright" panose="02000603000000000000" pitchFamily="2" charset="0"/>
              </a:rPr>
              <a:t>               </a:t>
            </a:r>
            <a:r>
              <a:rPr lang="en-US" sz="1350" b="1" dirty="0">
                <a:solidFill>
                  <a:schemeClr val="bg2">
                    <a:lumMod val="75000"/>
                  </a:schemeClr>
                </a:solidFill>
                <a:latin typeface="CMU Bright" panose="02000603000000000000" pitchFamily="2" charset="0"/>
              </a:rPr>
              <a:t>Evaluation &amp; Conclusion</a:t>
            </a:r>
          </a:p>
        </p:txBody>
      </p:sp>
      <p:sp>
        <p:nvSpPr>
          <p:cNvPr id="25" name="TextBox 24">
            <a:extLst>
              <a:ext uri="{FF2B5EF4-FFF2-40B4-BE49-F238E27FC236}">
                <a16:creationId xmlns:a16="http://schemas.microsoft.com/office/drawing/2014/main" id="{AFA8878A-5019-09E5-28A7-5467EEB03C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89C0AC4A-DA67-B8BD-248D-4D29059F928C}"/>
              </a:ext>
            </a:extLst>
          </p:cNvPr>
          <p:cNvPicPr>
            <a:picLocks noChangeAspect="1"/>
          </p:cNvPicPr>
          <p:nvPr/>
        </p:nvPicPr>
        <p:blipFill>
          <a:blip r:embed="rId3"/>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87614601-8809-7120-6944-7E5F4C32434B}"/>
              </a:ext>
            </a:extLst>
          </p:cNvPr>
          <p:cNvSpPr>
            <a:spLocks noGrp="1"/>
          </p:cNvSpPr>
          <p:nvPr/>
        </p:nvSpPr>
        <p:spPr>
          <a:xfrm>
            <a:off x="234712" y="1180928"/>
            <a:ext cx="11957287" cy="541838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lang="en-US" sz="1600" dirty="0"/>
          </a:p>
        </p:txBody>
      </p:sp>
      <p:sp>
        <p:nvSpPr>
          <p:cNvPr id="10" name="TextBox 9">
            <a:extLst>
              <a:ext uri="{FF2B5EF4-FFF2-40B4-BE49-F238E27FC236}">
                <a16:creationId xmlns:a16="http://schemas.microsoft.com/office/drawing/2014/main" id="{33544C6D-E1B3-9DF4-FBF8-CE28A015D182}"/>
              </a:ext>
            </a:extLst>
          </p:cNvPr>
          <p:cNvSpPr txBox="1"/>
          <p:nvPr/>
        </p:nvSpPr>
        <p:spPr>
          <a:xfrm>
            <a:off x="111810" y="1183166"/>
            <a:ext cx="11845478" cy="5632311"/>
          </a:xfrm>
          <a:prstGeom prst="rect">
            <a:avLst/>
          </a:prstGeom>
          <a:noFill/>
        </p:spPr>
        <p:txBody>
          <a:bodyPr wrap="square">
            <a:spAutoFit/>
          </a:bodyPr>
          <a:lstStyle/>
          <a:p>
            <a:r>
              <a:rPr lang="en-US" sz="1800" b="1" dirty="0"/>
              <a:t>Goal:</a:t>
            </a:r>
            <a:r>
              <a:rPr lang="en-US" sz="1800" dirty="0"/>
              <a:t> Produce a high-quality, UD-compliant Uzbek dependency treebank by systematically mapping the Uyghur UD corpus and finalizing with expert review.</a:t>
            </a:r>
          </a:p>
          <a:p>
            <a:r>
              <a:rPr lang="en-US" sz="1800" b="1" dirty="0"/>
              <a:t>Inputs:</a:t>
            </a:r>
            <a:r>
              <a:rPr lang="en-US" sz="1800" dirty="0"/>
              <a:t> Uyghur UD train/dev/test </a:t>
            </a:r>
            <a:r>
              <a:rPr lang="en-US" sz="1800" dirty="0" err="1"/>
              <a:t>CoNLL</a:t>
            </a:r>
            <a:r>
              <a:rPr lang="en-US" sz="1800" dirty="0"/>
              <a:t>-U; a 670-sentence Uzbek sample set; </a:t>
            </a:r>
            <a:r>
              <a:rPr lang="en-US" sz="1800" dirty="0" err="1"/>
              <a:t>Uy→Uz</a:t>
            </a:r>
            <a:r>
              <a:rPr lang="en-US" sz="1800" dirty="0"/>
              <a:t> dictionaries (APK-extracted + English-pivot merge + sample-derived); suffix lists; UD guidelines.</a:t>
            </a:r>
          </a:p>
          <a:p>
            <a:r>
              <a:rPr lang="en-US" sz="1800" b="1" dirty="0"/>
              <a:t>Environment &amp; tooling:</a:t>
            </a:r>
            <a:r>
              <a:rPr lang="en-US" sz="1800" dirty="0"/>
              <a:t> Python 3.11 </a:t>
            </a:r>
            <a:r>
              <a:rPr lang="en-US" sz="1800" dirty="0" err="1"/>
              <a:t>venv</a:t>
            </a:r>
            <a:r>
              <a:rPr lang="en-US" sz="1800" dirty="0"/>
              <a:t>; modular scripts (merging, transliteration, orthographic rules, dictionary mapping, coverage and distance reporting, morphology split/merge, pseudo-dictionary, </a:t>
            </a:r>
            <a:r>
              <a:rPr lang="en-US" sz="1800" dirty="0" err="1"/>
              <a:t>hitparade</a:t>
            </a:r>
            <a:r>
              <a:rPr lang="en-US" sz="1800" dirty="0"/>
              <a:t>).</a:t>
            </a:r>
          </a:p>
          <a:p>
            <a:r>
              <a:rPr lang="en-US" sz="1800" b="1" dirty="0"/>
              <a:t>Tracking &amp; metrics:</a:t>
            </a:r>
            <a:r>
              <a:rPr lang="en-US" sz="1800" dirty="0"/>
              <a:t> Extra converted column for each token; per-step Conversion Coverage (% 1s) and Mean Average </a:t>
            </a:r>
            <a:r>
              <a:rPr lang="en-US" sz="1800" dirty="0" err="1"/>
              <a:t>Levenshtein</a:t>
            </a:r>
            <a:r>
              <a:rPr lang="en-US" sz="1800" dirty="0"/>
              <a:t> Distance (% similarity to Uzbek sample).</a:t>
            </a:r>
          </a:p>
          <a:p>
            <a:r>
              <a:rPr lang="en-US" sz="1800" b="1" dirty="0"/>
              <a:t>Flow (phases):</a:t>
            </a:r>
            <a:endParaRPr lang="en-US" sz="1800" dirty="0"/>
          </a:p>
          <a:p>
            <a:pPr>
              <a:buFont typeface="+mj-lt"/>
              <a:buAutoNum type="arabicPeriod"/>
            </a:pPr>
            <a:r>
              <a:rPr lang="en-US" sz="1800" b="1" dirty="0"/>
              <a:t>Preparation &amp; tracking</a:t>
            </a:r>
            <a:r>
              <a:rPr lang="en-US" sz="1800" dirty="0"/>
              <a:t> (merge splits; add provenance flags; extract 100-sent sample).</a:t>
            </a:r>
          </a:p>
          <a:p>
            <a:pPr>
              <a:buFont typeface="+mj-lt"/>
              <a:buAutoNum type="arabicPeriod"/>
            </a:pPr>
            <a:r>
              <a:rPr lang="en-US" sz="1800" b="1" dirty="0"/>
              <a:t>Form normalization</a:t>
            </a:r>
            <a:r>
              <a:rPr lang="en-US" sz="1800" dirty="0"/>
              <a:t> (transliteration; orthographic mappings).</a:t>
            </a:r>
          </a:p>
          <a:p>
            <a:pPr>
              <a:buFont typeface="+mj-lt"/>
              <a:buAutoNum type="arabicPeriod"/>
            </a:pPr>
            <a:r>
              <a:rPr lang="en-US" sz="1800" b="1" dirty="0"/>
              <a:t>Lexical substitution</a:t>
            </a:r>
            <a:r>
              <a:rPr lang="en-US" sz="1800" dirty="0"/>
              <a:t> (large </a:t>
            </a:r>
            <a:r>
              <a:rPr lang="en-US" sz="1800" dirty="0" err="1"/>
              <a:t>Uy→Uz</a:t>
            </a:r>
            <a:r>
              <a:rPr lang="en-US" sz="1800" dirty="0"/>
              <a:t> dictionary; sample-derived dictionary).</a:t>
            </a:r>
          </a:p>
          <a:p>
            <a:pPr>
              <a:buFont typeface="+mj-lt"/>
              <a:buAutoNum type="arabicPeriod"/>
            </a:pPr>
            <a:r>
              <a:rPr lang="en-US" sz="1800" b="1" dirty="0"/>
              <a:t>Morphology handling</a:t>
            </a:r>
            <a:r>
              <a:rPr lang="en-US" sz="1800" dirty="0"/>
              <a:t> (lemma/suffix split; </a:t>
            </a:r>
            <a:r>
              <a:rPr lang="en-US" sz="1800" dirty="0" err="1"/>
              <a:t>recomposition</a:t>
            </a:r>
            <a:r>
              <a:rPr lang="en-US" sz="1800" dirty="0"/>
              <a:t>).</a:t>
            </a:r>
          </a:p>
          <a:p>
            <a:pPr>
              <a:buFont typeface="+mj-lt"/>
              <a:buAutoNum type="arabicPeriod"/>
            </a:pPr>
            <a:r>
              <a:rPr lang="en-US" sz="1800" b="1" dirty="0"/>
              <a:t>Heuristic expansion</a:t>
            </a:r>
            <a:r>
              <a:rPr lang="en-US" sz="1800" dirty="0"/>
              <a:t> (pseudo-dictionary from suffix cues; frequency “</a:t>
            </a:r>
            <a:r>
              <a:rPr lang="en-US" sz="1800" dirty="0" err="1"/>
              <a:t>hitparade</a:t>
            </a:r>
            <a:r>
              <a:rPr lang="en-US" sz="1800" dirty="0"/>
              <a:t>” micro-</a:t>
            </a:r>
            <a:r>
              <a:rPr lang="en-US" sz="1800" dirty="0" err="1"/>
              <a:t>dict</a:t>
            </a:r>
            <a:r>
              <a:rPr lang="en-US" sz="1800" dirty="0"/>
              <a:t>).</a:t>
            </a:r>
          </a:p>
          <a:p>
            <a:pPr>
              <a:buFont typeface="+mj-lt"/>
              <a:buAutoNum type="arabicPeriod"/>
            </a:pPr>
            <a:r>
              <a:rPr lang="en-US" sz="1800" b="1" dirty="0"/>
              <a:t>Human pass</a:t>
            </a:r>
            <a:r>
              <a:rPr lang="en-US" sz="1800" dirty="0"/>
              <a:t> (multi-annotator correction under UD guidelines).</a:t>
            </a:r>
          </a:p>
          <a:p>
            <a:r>
              <a:rPr lang="en-US" sz="1800" b="1" dirty="0"/>
              <a:t>Outputs:</a:t>
            </a:r>
            <a:r>
              <a:rPr lang="en-US" sz="1800" dirty="0"/>
              <a:t> Step-tagged mapped files (e.g., uz_udt-mapped-06.txt, -07.txt, -08.txt), vetted pseudo dictionaries, coverage/distances per step, and the finalized 100% Uzbek treebank.</a:t>
            </a:r>
          </a:p>
          <a:p>
            <a:r>
              <a:rPr lang="en-US" sz="1800" b="1" dirty="0"/>
              <a:t>Reproducibility:</a:t>
            </a:r>
            <a:r>
              <a:rPr lang="en-US" sz="1800" dirty="0"/>
              <a:t> Deterministic steps first, auditable artifacts at each stage, and clear provenance from raw Uyghur to final Uzbek UD.</a:t>
            </a:r>
          </a:p>
          <a:p>
            <a:endParaRPr lang="en-UZ" dirty="0"/>
          </a:p>
        </p:txBody>
      </p:sp>
    </p:spTree>
    <p:extLst>
      <p:ext uri="{BB962C8B-B14F-4D97-AF65-F5344CB8AC3E}">
        <p14:creationId xmlns:p14="http://schemas.microsoft.com/office/powerpoint/2010/main" val="148940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471631-A446-0ADC-37C1-1B46BDEDE683}"/>
              </a:ext>
            </a:extLst>
          </p:cNvPr>
          <p:cNvSpPr/>
          <p:nvPr/>
        </p:nvSpPr>
        <p:spPr>
          <a:xfrm>
            <a:off x="0" y="0"/>
            <a:ext cx="12192000" cy="385129"/>
          </a:xfrm>
          <a:prstGeom prst="rect">
            <a:avLst/>
          </a:prstGeom>
          <a:solidFill>
            <a:srgbClr val="181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3" name="Rectangle 2">
            <a:extLst>
              <a:ext uri="{FF2B5EF4-FFF2-40B4-BE49-F238E27FC236}">
                <a16:creationId xmlns:a16="http://schemas.microsoft.com/office/drawing/2014/main" id="{3186639A-1106-AFEF-F0FC-20A5BC4E91C3}"/>
              </a:ext>
            </a:extLst>
          </p:cNvPr>
          <p:cNvSpPr/>
          <p:nvPr/>
        </p:nvSpPr>
        <p:spPr>
          <a:xfrm>
            <a:off x="-1" y="385128"/>
            <a:ext cx="12192000" cy="795800"/>
          </a:xfrm>
          <a:prstGeom prst="rect">
            <a:avLst/>
          </a:prstGeom>
          <a:solidFill>
            <a:srgbClr val="3333B3"/>
          </a:solidFill>
          <a:ln>
            <a:solidFill>
              <a:srgbClr val="333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a:latin typeface="CMU Bright" panose="02000603000000000000" pitchFamily="2" charset="0"/>
                <a:ea typeface="CMU Bright" panose="02000603000000000000" pitchFamily="2" charset="0"/>
                <a:cs typeface="CMU Bright" panose="02000603000000000000" pitchFamily="2" charset="0"/>
              </a:rPr>
              <a:t>    </a:t>
            </a:r>
            <a:endParaRPr lang="ca-ES" sz="3200">
              <a:latin typeface="CMU Bright" panose="02000603000000000000" pitchFamily="2" charset="0"/>
              <a:ea typeface="CMU Bright" panose="02000603000000000000" pitchFamily="2" charset="0"/>
              <a:cs typeface="CMU Bright" panose="02000603000000000000" pitchFamily="2" charset="0"/>
            </a:endParaRPr>
          </a:p>
        </p:txBody>
      </p:sp>
      <p:sp>
        <p:nvSpPr>
          <p:cNvPr id="4" name="Date Placeholder 3">
            <a:extLst>
              <a:ext uri="{FF2B5EF4-FFF2-40B4-BE49-F238E27FC236}">
                <a16:creationId xmlns:a16="http://schemas.microsoft.com/office/drawing/2014/main" id="{B7BCB24F-4285-FDF9-E73B-F6A9E27D2909}"/>
              </a:ext>
            </a:extLst>
          </p:cNvPr>
          <p:cNvSpPr>
            <a:spLocks noGrp="1"/>
          </p:cNvSpPr>
          <p:nvPr>
            <p:ph type="dt" sz="half" idx="10"/>
          </p:nvPr>
        </p:nvSpPr>
        <p:spPr>
          <a:solidFill>
            <a:srgbClr val="181858"/>
          </a:solidFill>
        </p:spPr>
        <p:txBody>
          <a:bodyPr/>
          <a:lstStyle/>
          <a:p>
            <a:r>
              <a:rPr lang="en-US">
                <a:latin typeface="CMU Bright" panose="02000603000000000000" pitchFamily="2" charset="0"/>
                <a:ea typeface="CMU Bright" panose="02000603000000000000" pitchFamily="2" charset="0"/>
                <a:cs typeface="CMU Bright" panose="02000603000000000000" pitchFamily="2" charset="0"/>
              </a:rPr>
              <a:t>Sanatbek Matlatipov</a:t>
            </a:r>
            <a:endParaRPr lang="ca-ES">
              <a:latin typeface="CMU Bright" panose="02000603000000000000" pitchFamily="2" charset="0"/>
              <a:ea typeface="CMU Bright" panose="02000603000000000000" pitchFamily="2" charset="0"/>
              <a:cs typeface="CMU Bright" panose="02000603000000000000" pitchFamily="2" charset="0"/>
            </a:endParaRPr>
          </a:p>
        </p:txBody>
      </p:sp>
      <p:sp>
        <p:nvSpPr>
          <p:cNvPr id="5" name="Footer Placeholder 4">
            <a:extLst>
              <a:ext uri="{FF2B5EF4-FFF2-40B4-BE49-F238E27FC236}">
                <a16:creationId xmlns:a16="http://schemas.microsoft.com/office/drawing/2014/main" id="{AEEDA4E6-8D1B-0066-30B9-E756E6A920C2}"/>
              </a:ext>
            </a:extLst>
          </p:cNvPr>
          <p:cNvSpPr>
            <a:spLocks noGrp="1"/>
          </p:cNvSpPr>
          <p:nvPr>
            <p:ph type="ftr" sz="quarter" idx="11"/>
          </p:nvPr>
        </p:nvSpPr>
        <p:spPr>
          <a:solidFill>
            <a:srgbClr val="262686"/>
          </a:solidFill>
        </p:spPr>
        <p:txBody>
          <a:bodyPr/>
          <a:lstStyle/>
          <a:p>
            <a:pPr algn="ctr"/>
            <a:r>
              <a:rPr lang="en-US" sz="1400" dirty="0"/>
              <a:t>Creating an </a:t>
            </a:r>
            <a:r>
              <a:rPr lang="en-US" sz="1600" dirty="0"/>
              <a:t>Uzbek</a:t>
            </a:r>
            <a:r>
              <a:rPr lang="en-US" sz="1400" dirty="0"/>
              <a:t> Dependency Treebank via Mapping and Annotating</a:t>
            </a:r>
            <a:endParaRPr lang="es-ES" sz="1400" dirty="0">
              <a:latin typeface="CMU Bright" panose="02000603000000000000" pitchFamily="2" charset="0"/>
              <a:ea typeface="CMU Bright" panose="02000603000000000000" pitchFamily="2" charset="0"/>
              <a:cs typeface="CMU Bright" panose="02000603000000000000" pitchFamily="2" charset="0"/>
            </a:endParaRPr>
          </a:p>
        </p:txBody>
      </p:sp>
      <p:sp>
        <p:nvSpPr>
          <p:cNvPr id="6" name="TextBox 5">
            <a:extLst>
              <a:ext uri="{FF2B5EF4-FFF2-40B4-BE49-F238E27FC236}">
                <a16:creationId xmlns:a16="http://schemas.microsoft.com/office/drawing/2014/main" id="{6A3E8433-21FF-3517-E4AB-03E0C061FFD0}"/>
              </a:ext>
            </a:extLst>
          </p:cNvPr>
          <p:cNvSpPr txBox="1"/>
          <p:nvPr/>
        </p:nvSpPr>
        <p:spPr>
          <a:xfrm>
            <a:off x="111810" y="534597"/>
            <a:ext cx="3550972" cy="646331"/>
          </a:xfrm>
          <a:prstGeom prst="rect">
            <a:avLst/>
          </a:prstGeom>
          <a:noFill/>
        </p:spPr>
        <p:txBody>
          <a:bodyPr wrap="none" rtlCol="0">
            <a:spAutoFit/>
          </a:bodyPr>
          <a:lstStyle/>
          <a:p>
            <a:r>
              <a:rPr lang="en-US" sz="3600" b="1" dirty="0">
                <a:solidFill>
                  <a:schemeClr val="bg1"/>
                </a:solidFill>
                <a:latin typeface="CMU Bright" panose="02000603000000000000" pitchFamily="2" charset="0"/>
                <a:ea typeface="CMU Bright" panose="02000603000000000000" pitchFamily="2" charset="0"/>
                <a:cs typeface="CMU Bright" panose="02000603000000000000" pitchFamily="2" charset="0"/>
              </a:rPr>
              <a:t>Mapping pipeline</a:t>
            </a:r>
          </a:p>
        </p:txBody>
      </p:sp>
      <p:sp>
        <p:nvSpPr>
          <p:cNvPr id="15" name="TextBox 14">
            <a:extLst>
              <a:ext uri="{FF2B5EF4-FFF2-40B4-BE49-F238E27FC236}">
                <a16:creationId xmlns:a16="http://schemas.microsoft.com/office/drawing/2014/main" id="{2107FB97-9825-2B0E-98AA-90A230B0401A}"/>
              </a:ext>
            </a:extLst>
          </p:cNvPr>
          <p:cNvSpPr txBox="1"/>
          <p:nvPr/>
        </p:nvSpPr>
        <p:spPr>
          <a:xfrm>
            <a:off x="-21195" y="42523"/>
            <a:ext cx="12191999" cy="300082"/>
          </a:xfrm>
          <a:prstGeom prst="rect">
            <a:avLst/>
          </a:prstGeom>
          <a:noFill/>
        </p:spPr>
        <p:txBody>
          <a:bodyPr wrap="square" rtlCol="0">
            <a:spAutoFit/>
          </a:bodyPr>
          <a:lstStyle/>
          <a:p>
            <a:pPr algn="ct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Introduction</a:t>
            </a:r>
            <a:r>
              <a:rPr lang="en-US" sz="1350" b="1" dirty="0">
                <a:solidFill>
                  <a:schemeClr val="bg1"/>
                </a:solidFill>
                <a:latin typeface="CMU Bright" panose="02000603000000000000" pitchFamily="2" charset="0"/>
                <a:ea typeface="CMU Bright" panose="02000603000000000000" pitchFamily="2" charset="0"/>
                <a:cs typeface="CMU Bright" panose="02000603000000000000" pitchFamily="2" charset="0"/>
              </a:rPr>
              <a:t>                </a:t>
            </a:r>
            <a:r>
              <a:rPr lang="en-US" sz="1350" b="1" dirty="0">
                <a:solidFill>
                  <a:schemeClr val="bg2">
                    <a:lumMod val="75000"/>
                  </a:schemeClr>
                </a:solidFill>
                <a:latin typeface="CMU Bright" panose="02000603000000000000" pitchFamily="2" charset="0"/>
              </a:rPr>
              <a:t>Uzbek Language(I-III)                </a:t>
            </a:r>
            <a:r>
              <a:rPr lang="en-US" sz="1350" b="1" dirty="0">
                <a:solidFill>
                  <a:schemeClr val="bg2">
                    <a:lumMod val="75000"/>
                  </a:schemeClr>
                </a:solidFill>
                <a:latin typeface="CMU Bright" panose="02000603000000000000" pitchFamily="2" charset="0"/>
                <a:ea typeface="CMU Bright" panose="02000603000000000000" pitchFamily="2" charset="0"/>
                <a:cs typeface="CMU Bright" panose="02000603000000000000" pitchFamily="2" charset="0"/>
              </a:rPr>
              <a:t>Review(Uzbek NLP)              </a:t>
            </a:r>
            <a:r>
              <a:rPr lang="en-US" sz="1350" b="1" dirty="0">
                <a:solidFill>
                  <a:schemeClr val="bg2">
                    <a:lumMod val="75000"/>
                  </a:schemeClr>
                </a:solidFill>
                <a:latin typeface="CMU Bright" panose="02000603000000000000" pitchFamily="2" charset="0"/>
              </a:rPr>
              <a:t>Purpose  </a:t>
            </a:r>
            <a:r>
              <a:rPr lang="en-US" sz="1350" b="1" dirty="0">
                <a:solidFill>
                  <a:schemeClr val="bg1"/>
                </a:solidFill>
                <a:latin typeface="CMU Bright" panose="02000603000000000000" pitchFamily="2" charset="0"/>
              </a:rPr>
              <a:t>            Mapping pipeline                 </a:t>
            </a:r>
            <a:r>
              <a:rPr lang="en-US" sz="1350" b="1" dirty="0">
                <a:solidFill>
                  <a:schemeClr val="bg2">
                    <a:lumMod val="75000"/>
                  </a:schemeClr>
                </a:solidFill>
                <a:latin typeface="CMU Bright" panose="02000603000000000000" pitchFamily="2" charset="0"/>
              </a:rPr>
              <a:t>Evaluation &amp; Conclusion</a:t>
            </a:r>
          </a:p>
        </p:txBody>
      </p:sp>
      <p:sp>
        <p:nvSpPr>
          <p:cNvPr id="25" name="TextBox 24">
            <a:extLst>
              <a:ext uri="{FF2B5EF4-FFF2-40B4-BE49-F238E27FC236}">
                <a16:creationId xmlns:a16="http://schemas.microsoft.com/office/drawing/2014/main" id="{7213DA3C-2010-D01E-4C12-59F8314AEE4E}"/>
              </a:ext>
            </a:extLst>
          </p:cNvPr>
          <p:cNvSpPr txBox="1"/>
          <p:nvPr/>
        </p:nvSpPr>
        <p:spPr>
          <a:xfrm>
            <a:off x="4568745" y="1475807"/>
            <a:ext cx="1643486" cy="369318"/>
          </a:xfrm>
          <a:prstGeom prst="rect">
            <a:avLst/>
          </a:prstGeom>
          <a:solidFill>
            <a:schemeClr val="bg1"/>
          </a:solidFill>
          <a:ln>
            <a:noFill/>
          </a:ln>
        </p:spPr>
        <p:txBody>
          <a:bodyPr wrap="square" rtlCol="0">
            <a:spAutoFit/>
          </a:bodyPr>
          <a:lstStyle/>
          <a:p>
            <a:endParaRPr lang="ca-ES" b="1" i="1" dirty="0"/>
          </a:p>
        </p:txBody>
      </p:sp>
      <p:pic>
        <p:nvPicPr>
          <p:cNvPr id="2" name="Picture 1">
            <a:extLst>
              <a:ext uri="{FF2B5EF4-FFF2-40B4-BE49-F238E27FC236}">
                <a16:creationId xmlns:a16="http://schemas.microsoft.com/office/drawing/2014/main" id="{B90F85C6-4B01-81A2-BA1D-C57032B3F2E6}"/>
              </a:ext>
            </a:extLst>
          </p:cNvPr>
          <p:cNvPicPr>
            <a:picLocks noChangeAspect="1"/>
          </p:cNvPicPr>
          <p:nvPr/>
        </p:nvPicPr>
        <p:blipFill>
          <a:blip r:embed="rId2"/>
          <a:stretch>
            <a:fillRect/>
          </a:stretch>
        </p:blipFill>
        <p:spPr>
          <a:xfrm>
            <a:off x="10956976" y="398269"/>
            <a:ext cx="823349" cy="831750"/>
          </a:xfrm>
          <a:prstGeom prst="rect">
            <a:avLst/>
          </a:prstGeom>
        </p:spPr>
      </p:pic>
      <p:sp>
        <p:nvSpPr>
          <p:cNvPr id="12" name="Text Placeholder 2">
            <a:extLst>
              <a:ext uri="{FF2B5EF4-FFF2-40B4-BE49-F238E27FC236}">
                <a16:creationId xmlns:a16="http://schemas.microsoft.com/office/drawing/2014/main" id="{06EA03F9-7397-4B90-A4B0-E1B0D4998800}"/>
              </a:ext>
            </a:extLst>
          </p:cNvPr>
          <p:cNvSpPr>
            <a:spLocks noGrp="1"/>
          </p:cNvSpPr>
          <p:nvPr/>
        </p:nvSpPr>
        <p:spPr>
          <a:xfrm>
            <a:off x="329715" y="1399119"/>
            <a:ext cx="11450609" cy="506061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nSpc>
                <a:spcPct val="150000"/>
              </a:lnSpc>
              <a:buNone/>
            </a:pPr>
            <a:endParaRPr lang="en-GB" dirty="0"/>
          </a:p>
        </p:txBody>
      </p:sp>
      <p:sp>
        <p:nvSpPr>
          <p:cNvPr id="8" name="TextBox 7">
            <a:extLst>
              <a:ext uri="{FF2B5EF4-FFF2-40B4-BE49-F238E27FC236}">
                <a16:creationId xmlns:a16="http://schemas.microsoft.com/office/drawing/2014/main" id="{3D48CD15-3871-4C09-4F5B-B6D3803C0205}"/>
              </a:ext>
            </a:extLst>
          </p:cNvPr>
          <p:cNvSpPr txBox="1"/>
          <p:nvPr/>
        </p:nvSpPr>
        <p:spPr>
          <a:xfrm>
            <a:off x="111810" y="1308628"/>
            <a:ext cx="11276626" cy="4739759"/>
          </a:xfrm>
          <a:prstGeom prst="rect">
            <a:avLst/>
          </a:prstGeom>
          <a:noFill/>
        </p:spPr>
        <p:txBody>
          <a:bodyPr wrap="square">
            <a:spAutoFit/>
          </a:bodyPr>
          <a:lstStyle/>
          <a:p>
            <a:pPr marL="45720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Python code: </a:t>
            </a:r>
            <a:r>
              <a:rPr lang="en-US" sz="1800" b="1" i="1" u="none" strike="noStrike" dirty="0" err="1">
                <a:solidFill>
                  <a:srgbClr val="000000"/>
                </a:solidFill>
                <a:effectLst/>
                <a:latin typeface="Arial" panose="020B0604020202020204" pitchFamily="34" charset="0"/>
              </a:rPr>
              <a:t>UDMapper.py</a:t>
            </a:r>
            <a:r>
              <a:rPr lang="en-US" sz="1800" b="0" i="0" u="none" strike="noStrike" dirty="0">
                <a:solidFill>
                  <a:srgbClr val="000000"/>
                </a:solidFill>
                <a:effectLst/>
                <a:latin typeface="Arial" panose="020B0604020202020204" pitchFamily="34" charset="0"/>
              </a:rPr>
              <a:t>: -&gt; The main code for mapping. Performs all the necessary steps through this code, hence continuously expanding as more steps are added.</a:t>
            </a:r>
          </a:p>
          <a:p>
            <a:pPr marL="457200" rtl="0" fontAlgn="base"/>
            <a:r>
              <a:rPr lang="en-US" sz="1400" b="1" i="0" u="none" strike="noStrike" dirty="0">
                <a:solidFill>
                  <a:srgbClr val="000000"/>
                </a:solidFill>
                <a:effectLst/>
                <a:latin typeface="Arial" panose="020B0604020202020204" pitchFamily="34" charset="0"/>
              </a:rPr>
              <a:t> </a:t>
            </a:r>
          </a:p>
          <a:p>
            <a:pPr marL="457200" rtl="0" fontAlgn="base">
              <a:buFont typeface="Arial" panose="020B0604020202020204" pitchFamily="34" charset="0"/>
              <a:buChar char="•"/>
            </a:pPr>
            <a:r>
              <a:rPr lang="en-US" b="1" i="0" u="none" strike="noStrike" dirty="0">
                <a:solidFill>
                  <a:srgbClr val="000000"/>
                </a:solidFill>
                <a:effectLst/>
                <a:latin typeface="Arial" panose="020B0604020202020204" pitchFamily="34" charset="0"/>
              </a:rPr>
              <a:t>Step-01:</a:t>
            </a:r>
            <a:r>
              <a:rPr lang="en-US" b="0" i="0" u="none" strike="noStrike" dirty="0">
                <a:solidFill>
                  <a:srgbClr val="000000"/>
                </a:solidFill>
                <a:effectLst/>
                <a:latin typeface="Arial" panose="020B0604020202020204" pitchFamily="34" charset="0"/>
              </a:rPr>
              <a:t> Merging the train/dev/test .</a:t>
            </a:r>
            <a:r>
              <a:rPr lang="en-US" b="0" i="0" u="none" strike="noStrike" dirty="0" err="1">
                <a:solidFill>
                  <a:srgbClr val="000000"/>
                </a:solidFill>
                <a:effectLst/>
                <a:latin typeface="Arial" panose="020B0604020202020204" pitchFamily="34" charset="0"/>
              </a:rPr>
              <a:t>conllu</a:t>
            </a:r>
            <a:r>
              <a:rPr lang="en-US" b="0" i="0" u="none" strike="noStrike" dirty="0">
                <a:solidFill>
                  <a:srgbClr val="000000"/>
                </a:solidFill>
                <a:effectLst/>
                <a:latin typeface="Arial" panose="020B0604020202020204" pitchFamily="34" charset="0"/>
              </a:rPr>
              <a:t> files in the Uyghur treebank into one file;</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Also, to track the mapping changes in the next steps, we add an extra column at the end of each line called ‘converted’ with </a:t>
            </a:r>
            <a:r>
              <a:rPr lang="en-US" b="0" i="0" u="none" strike="noStrike" dirty="0" err="1">
                <a:solidFill>
                  <a:srgbClr val="000000"/>
                </a:solidFill>
                <a:effectLst/>
                <a:latin typeface="Arial" panose="020B0604020202020204" pitchFamily="34" charset="0"/>
              </a:rPr>
              <a:t>boolean</a:t>
            </a:r>
            <a:r>
              <a:rPr lang="en-US" b="0" i="0" u="none" strike="noStrike" dirty="0">
                <a:solidFill>
                  <a:srgbClr val="000000"/>
                </a:solidFill>
                <a:effectLst/>
                <a:latin typeface="Arial" panose="020B0604020202020204" pitchFamily="34" charset="0"/>
              </a:rPr>
              <a:t> values:</a:t>
            </a:r>
          </a:p>
          <a:p>
            <a:pPr marL="1143000" lvl="2" indent="-22860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Initially set to 0, then when the word is completely converted to Uzbek, we set it to 1;</a:t>
            </a:r>
          </a:p>
          <a:p>
            <a:pPr marL="45720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Python code: </a:t>
            </a:r>
            <a:r>
              <a:rPr lang="en-US" b="1" i="1" u="none" strike="noStrike" dirty="0" err="1">
                <a:solidFill>
                  <a:srgbClr val="000000"/>
                </a:solidFill>
                <a:effectLst/>
                <a:latin typeface="Arial" panose="020B0604020202020204" pitchFamily="34" charset="0"/>
              </a:rPr>
              <a:t>RandomSentencer.py</a:t>
            </a:r>
            <a:r>
              <a:rPr lang="en-US" b="0" i="0" u="none" strike="noStrike" dirty="0">
                <a:solidFill>
                  <a:srgbClr val="000000"/>
                </a:solidFill>
                <a:effectLst/>
                <a:latin typeface="Arial" panose="020B0604020202020204" pitchFamily="34" charset="0"/>
              </a:rPr>
              <a:t>:</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Runs once, only takes random 100 sentences from the merged .</a:t>
            </a:r>
            <a:r>
              <a:rPr lang="en-US" b="0" i="0" u="none" strike="noStrike" dirty="0" err="1">
                <a:solidFill>
                  <a:srgbClr val="000000"/>
                </a:solidFill>
                <a:effectLst/>
                <a:latin typeface="Arial" panose="020B0604020202020204" pitchFamily="34" charset="0"/>
              </a:rPr>
              <a:t>conllu</a:t>
            </a:r>
            <a:r>
              <a:rPr lang="en-US" b="0" i="0" u="none" strike="noStrike" dirty="0">
                <a:solidFill>
                  <a:srgbClr val="000000"/>
                </a:solidFill>
                <a:effectLst/>
                <a:latin typeface="Arial" panose="020B0604020202020204" pitchFamily="34" charset="0"/>
              </a:rPr>
              <a:t> treebank for the statistical report, extracts the </a:t>
            </a:r>
            <a:r>
              <a:rPr lang="en-US" b="0" i="0" u="none" strike="noStrike" dirty="0" err="1">
                <a:solidFill>
                  <a:srgbClr val="000000"/>
                </a:solidFill>
                <a:effectLst/>
                <a:latin typeface="Arial" panose="020B0604020202020204" pitchFamily="34" charset="0"/>
              </a:rPr>
              <a:t>sample.conllu</a:t>
            </a:r>
            <a:r>
              <a:rPr lang="en-US" b="0" i="0" u="none" strike="noStrike" dirty="0">
                <a:solidFill>
                  <a:srgbClr val="000000"/>
                </a:solidFill>
                <a:effectLst/>
                <a:latin typeface="Arial" panose="020B0604020202020204" pitchFamily="34" charset="0"/>
              </a:rPr>
              <a:t> file for translating into </a:t>
            </a:r>
            <a:r>
              <a:rPr lang="en-US" b="0" i="0" u="none" strike="noStrike" dirty="0" err="1">
                <a:solidFill>
                  <a:srgbClr val="000000"/>
                </a:solidFill>
                <a:effectLst/>
                <a:latin typeface="Arial" panose="020B0604020202020204" pitchFamily="34" charset="0"/>
              </a:rPr>
              <a:t>uzbek</a:t>
            </a:r>
            <a:r>
              <a:rPr lang="en-US" b="0" i="0" u="none" strike="noStrike" dirty="0">
                <a:solidFill>
                  <a:srgbClr val="000000"/>
                </a:solidFill>
                <a:effectLst/>
                <a:latin typeface="Arial" panose="020B0604020202020204" pitchFamily="34" charset="0"/>
              </a:rPr>
              <a:t> for later checks.</a:t>
            </a:r>
          </a:p>
          <a:p>
            <a:pPr marL="45720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Python code: </a:t>
            </a:r>
            <a:r>
              <a:rPr lang="en-US" b="1" i="1" u="none" strike="noStrike" dirty="0" err="1">
                <a:solidFill>
                  <a:srgbClr val="000000"/>
                </a:solidFill>
                <a:effectLst/>
                <a:latin typeface="Arial" panose="020B0604020202020204" pitchFamily="34" charset="0"/>
              </a:rPr>
              <a:t>ConversionCoverage.py</a:t>
            </a:r>
            <a:r>
              <a:rPr lang="en-US" b="0" i="0" u="none" strike="noStrike" dirty="0">
                <a:solidFill>
                  <a:srgbClr val="000000"/>
                </a:solidFill>
                <a:effectLst/>
                <a:latin typeface="Arial" panose="020B0604020202020204" pitchFamily="34" charset="0"/>
              </a:rPr>
              <a:t>:</a:t>
            </a:r>
          </a:p>
          <a:p>
            <a:pPr marL="742950" lvl="1" indent="-285750"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Looks through the last column of the .</a:t>
            </a:r>
            <a:r>
              <a:rPr lang="en-US" b="0" i="0" u="none" strike="noStrike" dirty="0" err="1">
                <a:solidFill>
                  <a:srgbClr val="000000"/>
                </a:solidFill>
                <a:effectLst/>
                <a:latin typeface="Arial" panose="020B0604020202020204" pitchFamily="34" charset="0"/>
              </a:rPr>
              <a:t>conllu</a:t>
            </a:r>
            <a:r>
              <a:rPr lang="en-US" b="0" i="0" u="none" strike="noStrike" dirty="0">
                <a:solidFill>
                  <a:srgbClr val="000000"/>
                </a:solidFill>
                <a:effectLst/>
                <a:latin typeface="Arial" panose="020B0604020202020204" pitchFamily="34" charset="0"/>
              </a:rPr>
              <a:t> file and counts how many 0 and 1 values are there, based on that, it calculates the % of the conversion;</a:t>
            </a:r>
          </a:p>
          <a:p>
            <a:pPr marL="685800" lvl="1" indent="-228600" fontAlgn="base">
              <a:buFont typeface="Arial" panose="020B0604020202020204" pitchFamily="34" charset="0"/>
              <a:buChar char="•"/>
            </a:pPr>
            <a:endParaRPr lang="en-US" b="0" i="0" u="none" strike="noStrike" dirty="0">
              <a:solidFill>
                <a:srgbClr val="000000"/>
              </a:solidFill>
              <a:effectLst/>
              <a:latin typeface="Arial" panose="020B0604020202020204" pitchFamily="34" charset="0"/>
            </a:endParaRPr>
          </a:p>
          <a:p>
            <a:pPr marL="1143000" lvl="2" indent="-228600" rtl="0" fontAlgn="base">
              <a:buFont typeface="Arial" panose="020B0604020202020204" pitchFamily="34" charset="0"/>
              <a:buChar char="•"/>
            </a:pPr>
            <a:endParaRPr lang="en-US" b="0" i="0" u="none" strike="noStrike" dirty="0">
              <a:solidFill>
                <a:srgbClr val="000000"/>
              </a:solidFill>
              <a:effectLst/>
              <a:latin typeface="Arial" panose="020B0604020202020204" pitchFamily="34" charset="0"/>
            </a:endParaRPr>
          </a:p>
          <a:p>
            <a:pPr marL="457200" fontAlgn="base">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457200" rtl="0" fontAlgn="base">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99894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12696</TotalTime>
  <Words>2822</Words>
  <Application>Microsoft Macintosh PowerPoint</Application>
  <PresentationFormat>Widescreen</PresentationFormat>
  <Paragraphs>324</Paragraphs>
  <Slides>25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CMU Bright</vt:lpstr>
      <vt:lpstr>Lato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Unviersity of Uzbekistan named after Mirzo Ulugbek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Sanatbek Matlatipov</dc:creator>
  <cp:lastModifiedBy>Microsoft Office User</cp:lastModifiedBy>
  <cp:revision>35</cp:revision>
  <dcterms:created xsi:type="dcterms:W3CDTF">2022-06-18T18:23:27Z</dcterms:created>
  <dcterms:modified xsi:type="dcterms:W3CDTF">2025-08-26T07:35:42Z</dcterms:modified>
</cp:coreProperties>
</file>